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Lst>
  <p:sldSz cx="5256276" cy="7543800"/>
  <p:notesSz cx="6858000" cy="9144000"/>
</p:presentation>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3.xml.rels>&#65279;<?xml version="1.0" encoding="UTF-8" standalone="yes"?>
<Relationships xmlns="http://schemas.openxmlformats.org/package/2006/relationships"><Relationship Id="rId1" Type="http://schemas.openxmlformats.org/officeDocument/2006/relationships/slideLayout" Target="../slideLayouts/slideLayout.xml"/><Relationship Id="rLinkId0" Type="http://schemas.openxmlformats.org/officeDocument/2006/relationships/hyperlink" Target="http://las.ups.urbe.it" TargetMode="External"/></Relationships>
</file>

<file path=ppt/slides/_rels/slide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1.jpeg"/><Relationship Id="rPictId1" Type="http://schemas.openxmlformats.org/officeDocument/2006/relationships/image" Target="../media/image2.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Id1" Type="http://schemas.openxmlformats.org/officeDocument/2006/relationships/slideLayout" Target="../slideLayouts/slideLayout.xml"/><Relationship Id="rLinkId0" Type="http://schemas.openxmlformats.org/officeDocument/2006/relationships/hyperlink" Target="mailto:las@ups.urbe.it" TargetMode="External"/><Relationship Id="rLinkId1" Type="http://schemas.openxmlformats.org/officeDocument/2006/relationships/hyperlink" Target="http://las.ups.urbe.it" TargetMode="External"/></Relationships>
</file>

<file path=ppt/slides/_rels/slide7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1213104" y="6266688"/>
            <a:ext cx="45720" cy="97536"/>
          </a:xfrm>
          <a:prstGeom prst="rect">
            <a:avLst/>
          </a:prstGeom>
        </p:spPr>
        <p:txBody>
          <a:bodyPr lIns="0" tIns="0" rIns="0" bIns="0">
            <a:noAutofit/>
          </a:bodyPr>
          <a:p>
            <a:pPr indent="0"/>
            <a:r>
              <a:rPr lang="it" b="1" sz="650">
                <a:latin typeface="Palatino Linotype"/>
              </a:rPr>
              <a:t>\</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0080" y="1292352"/>
            <a:ext cx="3569208" cy="1036320"/>
          </a:xfrm>
          <a:prstGeom prst="rect">
            <a:avLst/>
          </a:prstGeom>
        </p:spPr>
        <p:txBody>
          <a:bodyPr lIns="0" tIns="0" rIns="0" bIns="0">
            <a:noAutofit/>
          </a:bodyPr>
          <a:p>
            <a:pPr algn="ctr" indent="0">
              <a:lnSpc>
                <a:spcPts val="2760"/>
              </a:lnSpc>
              <a:spcAft>
                <a:spcPts val="1470"/>
              </a:spcAft>
            </a:pPr>
            <a:r>
              <a:rPr lang="it" b="1" sz="2400">
                <a:latin typeface="Palatino Linotype"/>
              </a:rPr>
              <a:t>Eucaristia sorgente di vita spirituale e di fecondità pastorale</a:t>
            </a:r>
          </a:p>
        </p:txBody>
      </p:sp>
      <p:sp>
        <p:nvSpPr>
          <p:cNvPr id="3" name=""/>
          <p:cNvSpPr/>
          <p:nvPr/>
        </p:nvSpPr>
        <p:spPr>
          <a:xfrm>
            <a:off x="451104" y="2743200"/>
            <a:ext cx="3956304" cy="4099560"/>
          </a:xfrm>
          <a:prstGeom prst="rect">
            <a:avLst/>
          </a:prstGeom>
        </p:spPr>
        <p:txBody>
          <a:bodyPr lIns="0" tIns="0" rIns="0" bIns="0">
            <a:noAutofit/>
          </a:bodyPr>
          <a:p>
            <a:pPr algn="just" marL="12700" marR="12700" indent="177800">
              <a:lnSpc>
                <a:spcPts val="1248"/>
              </a:lnSpc>
              <a:spcBef>
                <a:spcPts val="1470"/>
              </a:spcBef>
            </a:pPr>
            <a:r>
              <a:rPr lang="it" sz="1050">
                <a:latin typeface="Palatino Linotype"/>
              </a:rPr>
              <a:t>«Esiste oggi nella Chiesa, innegabilmente, una "urgenza eucaristica", che fa capo non più a incertezze di formule, come avveniva nel periodo del Concilio Vaticano II, ma alla prassi eucaristica bisognosa oggi di una nuova amorosa attitudine fatta di gesti di fedeltà a Colui che è Presente per coloro che oggi continuano a cercarlo»: sono espressioni usate dal defunto Cardinal Jan Pieter Schotte nella presentazione dei </a:t>
            </a:r>
            <a:r>
              <a:rPr lang="it" b="1" i="1" sz="1000">
                <a:latin typeface="Palatino Linotype"/>
              </a:rPr>
              <a:t>Lineamento,</a:t>
            </a:r>
            <a:r>
              <a:rPr lang="it" sz="1050">
                <a:latin typeface="Palatino Linotype"/>
              </a:rPr>
              <a:t> per il prossimo Sinodo dei Vescovi dedicato all'</a:t>
            </a:r>
            <a:r>
              <a:rPr lang="it" b="1" i="1" sz="1000">
                <a:latin typeface="Palatino Linotype"/>
              </a:rPr>
              <a:t>Eucaristia fonte e culmine della vita e della missione della Chiesa.</a:t>
            </a:r>
          </a:p>
          <a:p>
            <a:pPr algn="just" marL="12700" marR="12700" indent="177800">
              <a:lnSpc>
                <a:spcPts val="1248"/>
              </a:lnSpc>
            </a:pPr>
            <a:r>
              <a:rPr lang="it" sz="1050">
                <a:latin typeface="Palatino Linotype"/>
              </a:rPr>
              <a:t>Anche noi, discepoli di don Bosco, siamo convinti dell'impor-tanza di ridare centralità all'Eucaristia. Nella storia della Famiglia Salesiana essa è sempre stata al cuore di ogni fondazione, sorgente feconda di santità e di vivacità operativa.</a:t>
            </a:r>
          </a:p>
          <a:p>
            <a:pPr algn="just" marL="12700" marR="12700" indent="177800">
              <a:lnSpc>
                <a:spcPts val="1248"/>
              </a:lnSpc>
            </a:pPr>
            <a:r>
              <a:rPr lang="it" sz="1050">
                <a:latin typeface="Palatino Linotype"/>
              </a:rPr>
              <a:t>È un dono da vivere quotidianamente, rinnovando l'offerta della nostra vita con quella di Cristo.</a:t>
            </a:r>
          </a:p>
          <a:p>
            <a:pPr algn="just" marL="12700" marR="12700" indent="177800">
              <a:lnSpc>
                <a:spcPts val="1248"/>
              </a:lnSpc>
            </a:pPr>
            <a:r>
              <a:rPr lang="it" sz="1050">
                <a:latin typeface="Palatino Linotype"/>
              </a:rPr>
              <a:t>È un mistero di luce e di gioia, da celebrare nella fede, nell'amore e con grande cura.</a:t>
            </a:r>
          </a:p>
          <a:p>
            <a:pPr algn="just" marL="12700" marR="12700" indent="177800">
              <a:lnSpc>
                <a:spcPts val="1260"/>
              </a:lnSpc>
            </a:pPr>
            <a:r>
              <a:rPr lang="it" sz="1050">
                <a:latin typeface="Palatino Linotype"/>
              </a:rPr>
              <a:t>È una presenza d'amore, principio di benedizione, di consolazione e di rigenerazione interiore, che chiede intimità adorante.</a:t>
            </a:r>
          </a:p>
          <a:p>
            <a:pPr algn="just" marL="12700" marR="12700" indent="177800">
              <a:lnSpc>
                <a:spcPts val="1236"/>
              </a:lnSpc>
            </a:pPr>
            <a:r>
              <a:rPr lang="it" sz="1050">
                <a:latin typeface="Palatino Linotype"/>
              </a:rPr>
              <a:t>È il fondamento più solido della comunione per le nostre comunità.</a:t>
            </a:r>
          </a:p>
          <a:p>
            <a:pPr algn="just" marL="12700" marR="12700" indent="177800">
              <a:lnSpc>
                <a:spcPts val="1248"/>
              </a:lnSpc>
            </a:pPr>
            <a:r>
              <a:rPr lang="it" sz="1050">
                <a:latin typeface="Palatino Linotype"/>
              </a:rPr>
              <a:t>È la molla del nostro slancio missionario, che dà consistenza ed efficacia al lavoro educativo e pastorale.</a:t>
            </a:r>
          </a:p>
          <a:p>
            <a:pPr algn="just" marL="12700" marR="12700" indent="177800">
              <a:lnSpc>
                <a:spcPts val="1248"/>
              </a:lnSpc>
            </a:pPr>
            <a:r>
              <a:rPr lang="it" sz="1050">
                <a:latin typeface="Palatino Linotype"/>
              </a:rPr>
              <a:t>È un tesoro di grazia da comunicare ai nostri giovani e al nostro popolo.</a:t>
            </a:r>
          </a:p>
        </p:txBody>
      </p:sp>
      <p:sp>
        <p:nvSpPr>
          <p:cNvPr id="4" name=""/>
          <p:cNvSpPr/>
          <p:nvPr/>
        </p:nvSpPr>
        <p:spPr>
          <a:xfrm>
            <a:off x="4334256" y="7046976"/>
            <a:ext cx="94488" cy="124968"/>
          </a:xfrm>
          <a:prstGeom prst="rect">
            <a:avLst/>
          </a:prstGeom>
        </p:spPr>
        <p:txBody>
          <a:bodyPr lIns="0" tIns="0" rIns="0" bIns="0">
            <a:noAutofit/>
          </a:bodyPr>
          <a:p>
            <a:pPr marL="25400" indent="0"/>
            <a:r>
              <a:rPr lang="it" sz="1000">
                <a:latin typeface="Palatino Linotype"/>
              </a:rPr>
              <a:t>7</a:t>
            </a:r>
          </a:p>
        </p:txBody>
      </p:sp>
    </p:spTree>
  </p:cSld>
  <p:clrMapOvr>
    <a:overrideClrMapping bg1="lt1" tx1="dk1" bg2="lt2" tx2="dk2" accent1="accent1" accent2="accent2" accent3="accent3" accent4="accent4" accent5="accent5" accent6="accent6" hlink="hlink" folHlink="folHlink"/>
  </p:clrMapOvr>
</p:sld>
</file>

<file path=ppt/slides/slide10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87680" y="542544"/>
            <a:ext cx="3965448" cy="1767840"/>
          </a:xfrm>
          <a:prstGeom prst="rect">
            <a:avLst/>
          </a:prstGeom>
        </p:spPr>
        <p:txBody>
          <a:bodyPr lIns="0" tIns="0" rIns="0" bIns="0">
            <a:noAutofit/>
          </a:bodyPr>
          <a:p>
            <a:pPr algn="just" marL="12700" indent="0">
              <a:lnSpc>
                <a:spcPts val="1248"/>
              </a:lnSpc>
            </a:pPr>
            <a:r>
              <a:rPr lang="it" sz="1100">
                <a:latin typeface="Palatino Linotype"/>
              </a:rPr>
              <a:t>della Riconciliazione - e come inserimento attivo nella comunità ecclesiale».</a:t>
            </a:r>
          </a:p>
          <a:p>
            <a:pPr algn="just" marL="12700" marR="9652" indent="127000">
              <a:lnSpc>
                <a:spcPts val="1248"/>
              </a:lnSpc>
              <a:spcAft>
                <a:spcPts val="2520"/>
              </a:spcAft>
            </a:pPr>
            <a:r>
              <a:rPr lang="it" sz="1100">
                <a:latin typeface="Palatino Linotype"/>
              </a:rPr>
              <a:t>L'Eucaristia, nella sua valenza educativa, «spinge a trascendere l'intersoggettività intimistica per rendere partecipi della sua prossimità salvifica chi è in necessità. Essa infatti attua nel presente la ricapitolazione dell'universo in Cristo costituendo il suo Corpo mistico» e «opera nella storia il prodigio della Pasqua, quindi trasforma il mondo». Con la sua grazia e la sua simbologia, è infatti una risorsa incomparabile della Chiesa, un potenziale di crescita cristiana che giorno per giorno introduce le persone e le comunità nel mistero della Pasqua di Cristo.</a:t>
            </a:r>
          </a:p>
        </p:txBody>
      </p:sp>
      <p:sp>
        <p:nvSpPr>
          <p:cNvPr id="3" name=""/>
          <p:cNvSpPr/>
          <p:nvPr/>
        </p:nvSpPr>
        <p:spPr>
          <a:xfrm>
            <a:off x="490728" y="2767584"/>
            <a:ext cx="3965448" cy="1889760"/>
          </a:xfrm>
          <a:prstGeom prst="rect">
            <a:avLst/>
          </a:prstGeom>
        </p:spPr>
        <p:txBody>
          <a:bodyPr lIns="0" tIns="0" rIns="0" bIns="0">
            <a:noAutofit/>
          </a:bodyPr>
          <a:p>
            <a:pPr algn="ctr" indent="0">
              <a:spcBef>
                <a:spcPts val="2520"/>
              </a:spcBef>
              <a:spcAft>
                <a:spcPts val="1050"/>
              </a:spcAft>
            </a:pPr>
            <a:r>
              <a:rPr lang="it" b="1" sz="900">
                <a:latin typeface="Palatino Linotype"/>
              </a:rPr>
              <a:t>Per una riflessione personale o condivisa</a:t>
            </a:r>
          </a:p>
          <a:p>
            <a:pPr algn="just" marL="136652" marR="127000" indent="165100">
              <a:lnSpc>
                <a:spcPts val="1248"/>
              </a:lnSpc>
            </a:pPr>
            <a:r>
              <a:rPr lang="it" b="1" sz="900">
                <a:latin typeface="Palatino Linotype"/>
              </a:rPr>
              <a:t>1.    Quali segni troviamo nell’attuale contesto socio-culturale ed ecclesiale attuale - e in particolare nello specifico contesto in cui lavoriamo - che ci indichino la reale vivacità o carenza della vita cristiana come vita eucaristica?</a:t>
            </a:r>
          </a:p>
          <a:p>
            <a:pPr algn="just" marL="136652" marR="127000" indent="165100">
              <a:lnSpc>
                <a:spcPts val="1248"/>
              </a:lnSpc>
            </a:pPr>
            <a:r>
              <a:rPr lang="it" b="1" sz="900">
                <a:latin typeface="Palatino Linotype"/>
              </a:rPr>
              <a:t>2.    Quali esperienze concrete mi rivelano la centralità del mistero eucaristico nella mia vita personale?</a:t>
            </a:r>
          </a:p>
          <a:p>
            <a:pPr algn="just" marL="136652" marR="127000" indent="165100">
              <a:lnSpc>
                <a:spcPts val="1248"/>
              </a:lnSpc>
            </a:pPr>
            <a:r>
              <a:rPr lang="it" b="1" sz="900">
                <a:latin typeface="Palatino Linotype"/>
              </a:rPr>
              <a:t>3.    La nostra comunità educativa sta attualmente formando i bambini/ragazzi/giovani ad una seria e profonda coscienza della vita cristiana come vita eucaristica?</a:t>
            </a:r>
          </a:p>
          <a:p>
            <a:pPr algn="just" marL="9652" indent="0">
              <a:spcAft>
                <a:spcPts val="1890"/>
              </a:spcAft>
            </a:pPr>
            <a:r>
              <a:rPr lang="it" u="sng" sz="600">
                <a:latin typeface="Trebuchet MS"/>
              </a:rPr>
              <a:t>V</a:t>
            </a:r>
            <a:r>
              <a:rPr lang="it" sz="600">
                <a:latin typeface="Trebuchet MS"/>
              </a:rPr>
              <a:t> _:_;_</a:t>
            </a:r>
            <a:r>
              <a:rPr lang="it" baseline="-25000" sz="600">
                <a:latin typeface="Trebuchet MS"/>
              </a:rPr>
              <a:t>;</a:t>
            </a:r>
            <a:r>
              <a:rPr lang="it" sz="600">
                <a:latin typeface="Trebuchet MS"/>
              </a:rPr>
              <a:t>_:_:_</a:t>
            </a:r>
            <a:r>
              <a:rPr lang="it" i="1" sz="1150">
                <a:latin typeface="Corbel"/>
              </a:rPr>
              <a:t>)</a:t>
            </a:r>
          </a:p>
        </p:txBody>
      </p:sp>
      <p:sp>
        <p:nvSpPr>
          <p:cNvPr id="4" name=""/>
          <p:cNvSpPr/>
          <p:nvPr/>
        </p:nvSpPr>
        <p:spPr>
          <a:xfrm>
            <a:off x="487680" y="4989576"/>
            <a:ext cx="3968496" cy="1926336"/>
          </a:xfrm>
          <a:prstGeom prst="rect">
            <a:avLst/>
          </a:prstGeom>
        </p:spPr>
        <p:txBody>
          <a:bodyPr lIns="0" tIns="0" rIns="0" bIns="0">
            <a:noAutofit/>
          </a:bodyPr>
          <a:p>
            <a:pPr algn="just" marL="12700" indent="0">
              <a:spcBef>
                <a:spcPts val="1890"/>
              </a:spcBef>
              <a:spcAft>
                <a:spcPts val="1050"/>
              </a:spcAft>
            </a:pPr>
            <a:r>
              <a:rPr lang="it" i="1" sz="1100">
                <a:latin typeface="Arial"/>
              </a:rPr>
              <a:t>Letture e fonti</a:t>
            </a:r>
          </a:p>
          <a:p>
            <a:pPr algn="just" marL="12700" marR="12700" indent="127000">
              <a:lnSpc>
                <a:spcPts val="1248"/>
              </a:lnSpc>
            </a:pPr>
            <a:r>
              <a:rPr lang="it" b="1" sz="1000">
                <a:latin typeface="Palatino Linotype"/>
              </a:rPr>
              <a:t>Sono stati citati, in ordine: R. </a:t>
            </a:r>
            <a:r>
              <a:rPr lang="it" b="1" cap="small" sz="1000">
                <a:latin typeface="Palatino Linotype"/>
              </a:rPr>
              <a:t>Aubert, </a:t>
            </a:r>
            <a:r>
              <a:rPr lang="it" b="1" i="1" sz="950">
                <a:latin typeface="Palatino Linotype"/>
              </a:rPr>
              <a:t>Le forme di devozione e l'evoluzione della spiritualità</a:t>
            </a:r>
            <a:r>
              <a:rPr lang="it" sz="1100">
                <a:latin typeface="Palatino Linotype"/>
              </a:rPr>
              <a:t> </a:t>
            </a:r>
            <a:r>
              <a:rPr lang="it" b="1" sz="1000">
                <a:latin typeface="Palatino Linotype"/>
              </a:rPr>
              <a:t>in </a:t>
            </a:r>
            <a:r>
              <a:rPr lang="it" b="1" sz="750">
                <a:latin typeface="Palatino Linotype"/>
              </a:rPr>
              <a:t>Id., </a:t>
            </a:r>
            <a:r>
              <a:rPr lang="it" b="1" i="1" sz="950">
                <a:latin typeface="Palatino Linotype"/>
              </a:rPr>
              <a:t>Il Pontificato di Pio IX (1846-1878), </a:t>
            </a:r>
            <a:r>
              <a:rPr lang="it" b="1" sz="1000">
                <a:latin typeface="Palatino Linotype"/>
              </a:rPr>
              <a:t>Torino, S.A.I.E., 1969; J. </a:t>
            </a:r>
            <a:r>
              <a:rPr lang="it" b="1" cap="small" sz="1000">
                <a:latin typeface="Palatino Linotype"/>
              </a:rPr>
              <a:t>Castellano, </a:t>
            </a:r>
            <a:r>
              <a:rPr lang="it" b="1" i="1" sz="950">
                <a:latin typeface="Palatino Linotype"/>
              </a:rPr>
              <a:t>Eucaristia,</a:t>
            </a:r>
            <a:r>
              <a:rPr lang="it" sz="1100">
                <a:latin typeface="Palatino Linotype"/>
              </a:rPr>
              <a:t> </a:t>
            </a:r>
            <a:r>
              <a:rPr lang="it" b="1" sz="1000">
                <a:latin typeface="Palatino Linotype"/>
              </a:rPr>
              <a:t>in </a:t>
            </a:r>
            <a:r>
              <a:rPr lang="it" b="1" i="1" sz="950">
                <a:latin typeface="Palatino Linotype"/>
              </a:rPr>
              <a:t>Dizionario Enciclopedico di Spiritualità.</a:t>
            </a:r>
            <a:r>
              <a:rPr lang="it" sz="1100">
                <a:latin typeface="Palatino Linotype"/>
              </a:rPr>
              <a:t> </a:t>
            </a:r>
            <a:r>
              <a:rPr lang="it" b="1" sz="1000">
                <a:latin typeface="Palatino Linotype"/>
              </a:rPr>
              <a:t>Voi. II, Roma, Città Nuova, 1990; P. </a:t>
            </a:r>
            <a:r>
              <a:rPr lang="it" b="1" cap="small" sz="1000">
                <a:latin typeface="Palatino Linotype"/>
              </a:rPr>
              <a:t>Stella, </a:t>
            </a:r>
            <a:r>
              <a:rPr lang="it" b="1" i="1" sz="950">
                <a:latin typeface="Palatino Linotype"/>
              </a:rPr>
              <a:t>Prassi religiosa, spiritualità e mistica nell'Ottocento,</a:t>
            </a:r>
            <a:r>
              <a:rPr lang="it" sz="1100">
                <a:latin typeface="Palatino Linotype"/>
              </a:rPr>
              <a:t> </a:t>
            </a:r>
            <a:r>
              <a:rPr lang="it" b="1" sz="1000">
                <a:latin typeface="Palatino Linotype"/>
              </a:rPr>
              <a:t>in </a:t>
            </a:r>
            <a:r>
              <a:rPr lang="it" b="1" i="1" sz="950">
                <a:latin typeface="Palatino Linotype"/>
              </a:rPr>
              <a:t>Storia dell'Italia religiosa.</a:t>
            </a:r>
            <a:r>
              <a:rPr lang="it" sz="1100">
                <a:latin typeface="Palatino Linotype"/>
              </a:rPr>
              <a:t> </a:t>
            </a:r>
            <a:r>
              <a:rPr lang="it" b="1" sz="1000">
                <a:latin typeface="Palatino Linotype"/>
              </a:rPr>
              <a:t>Voi. Ili: </a:t>
            </a:r>
            <a:r>
              <a:rPr lang="it" b="1" i="1" sz="950">
                <a:latin typeface="Palatino Linotype"/>
              </a:rPr>
              <a:t>L'età contemporanea,</a:t>
            </a:r>
            <a:r>
              <a:rPr lang="it" sz="1100">
                <a:latin typeface="Palatino Linotype"/>
              </a:rPr>
              <a:t> </a:t>
            </a:r>
            <a:r>
              <a:rPr lang="it" b="1" sz="1000">
                <a:latin typeface="Palatino Linotype"/>
              </a:rPr>
              <a:t>a cura di G. De Rosa, Bari, Laterza, 1995; G. Bosco, </a:t>
            </a:r>
            <a:r>
              <a:rPr lang="it" b="1" i="1" sz="950">
                <a:latin typeface="Palatino Linotype"/>
              </a:rPr>
              <a:t>Epistolario.</a:t>
            </a:r>
            <a:r>
              <a:rPr lang="it" sz="1100">
                <a:latin typeface="Palatino Linotype"/>
              </a:rPr>
              <a:t> </a:t>
            </a:r>
            <a:r>
              <a:rPr lang="it" b="1" sz="1000">
                <a:latin typeface="Palatino Linotype"/>
              </a:rPr>
              <a:t>Introduzione, testi critici e note a cura di F. Motto. Voi. II: </a:t>
            </a:r>
            <a:r>
              <a:rPr lang="it" b="1" i="1" sz="950">
                <a:latin typeface="Palatino Linotype"/>
              </a:rPr>
              <a:t>(1864-1868),</a:t>
            </a:r>
            <a:r>
              <a:rPr lang="it" sz="1100">
                <a:latin typeface="Palatino Linotype"/>
              </a:rPr>
              <a:t> </a:t>
            </a:r>
            <a:r>
              <a:rPr lang="it" b="1" sz="1000">
                <a:latin typeface="Palatino Linotype"/>
              </a:rPr>
              <a:t>Roma, LAS, 1996, n. 774; Voi. II: </a:t>
            </a:r>
            <a:r>
              <a:rPr lang="it" b="1" i="1" sz="950">
                <a:latin typeface="Palatino Linotype"/>
              </a:rPr>
              <a:t>(1869-1872),</a:t>
            </a:r>
            <a:r>
              <a:rPr lang="it" sz="1100">
                <a:latin typeface="Palatino Linotype"/>
              </a:rPr>
              <a:t> </a:t>
            </a:r>
            <a:r>
              <a:rPr lang="it" b="1" sz="1000">
                <a:latin typeface="Palatino Linotype"/>
              </a:rPr>
              <a:t>Roma, LAS,1999, n. 1426; M.E. </a:t>
            </a:r>
            <a:r>
              <a:rPr lang="it" b="1" cap="small" sz="1000">
                <a:latin typeface="Palatino Linotype"/>
              </a:rPr>
              <a:t>Posada, </a:t>
            </a:r>
            <a:r>
              <a:rPr lang="it" b="1" i="1" sz="950">
                <a:latin typeface="Palatino Linotype"/>
              </a:rPr>
              <a:t>Storia e Santità. Influsso del teologo Giuseppe Frassinetti sulla</a:t>
            </a:r>
          </a:p>
        </p:txBody>
      </p:sp>
      <p:sp>
        <p:nvSpPr>
          <p:cNvPr id="5" name=""/>
          <p:cNvSpPr/>
          <p:nvPr/>
        </p:nvSpPr>
        <p:spPr>
          <a:xfrm>
            <a:off x="4312920" y="7007352"/>
            <a:ext cx="161544" cy="131064"/>
          </a:xfrm>
          <a:prstGeom prst="rect">
            <a:avLst/>
          </a:prstGeom>
        </p:spPr>
        <p:txBody>
          <a:bodyPr lIns="0" tIns="0" rIns="0" bIns="0">
            <a:noAutofit/>
          </a:bodyPr>
          <a:p>
            <a:pPr marL="25400" indent="0"/>
            <a:r>
              <a:rPr lang="it" sz="1000">
                <a:latin typeface="Palatino Linotype"/>
              </a:rPr>
              <a:t>97</a:t>
            </a:r>
          </a:p>
        </p:txBody>
      </p:sp>
    </p:spTree>
  </p:cSld>
  <p:clrMapOvr>
    <a:overrideClrMapping bg1="lt1" tx1="dk1" bg2="lt2" tx2="dk2" accent1="accent1" accent2="accent2" accent3="accent3" accent4="accent4" accent5="accent5" accent6="accent6" hlink="hlink" folHlink="folHlink"/>
  </p:clrMapOvr>
</p:sld>
</file>

<file path=ppt/slides/slide10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0080" y="560832"/>
            <a:ext cx="3989832" cy="3172968"/>
          </a:xfrm>
          <a:prstGeom prst="rect">
            <a:avLst/>
          </a:prstGeom>
        </p:spPr>
        <p:txBody>
          <a:bodyPr lIns="0" tIns="0" rIns="0" bIns="0">
            <a:noAutofit/>
          </a:bodyPr>
          <a:p>
            <a:pPr algn="just" marL="12700" marR="12700" indent="0">
              <a:lnSpc>
                <a:spcPts val="1236"/>
              </a:lnSpc>
            </a:pPr>
            <a:r>
              <a:rPr lang="it" b="1" i="1" sz="950">
                <a:latin typeface="Palatino Linotype"/>
              </a:rPr>
              <a:t>spiritualità di S. Maria Domenica Mazzarello,</a:t>
            </a:r>
            <a:r>
              <a:rPr lang="it" sz="1100">
                <a:latin typeface="Palatino Linotype"/>
              </a:rPr>
              <a:t> </a:t>
            </a:r>
            <a:r>
              <a:rPr lang="it" b="1" sz="1000">
                <a:latin typeface="Palatino Linotype"/>
              </a:rPr>
              <a:t>Roma, LAS, </a:t>
            </a:r>
            <a:r>
              <a:rPr lang="it" sz="1100">
                <a:latin typeface="Palatino Linotype"/>
              </a:rPr>
              <a:t>1992; </a:t>
            </a:r>
            <a:r>
              <a:rPr lang="it" b="1" cap="small" sz="1000">
                <a:latin typeface="Palatino Linotype"/>
              </a:rPr>
              <a:t>Id., </a:t>
            </a:r>
            <a:r>
              <a:rPr lang="it" b="1" i="1" sz="950">
                <a:latin typeface="Palatino Linotype"/>
              </a:rPr>
              <a:t>Alfonso de Liguori e la spiritualità cristocentrica di Maria Domenica Mazzarello,</a:t>
            </a:r>
            <a:r>
              <a:rPr lang="it" sz="1100">
                <a:latin typeface="Palatino Linotype"/>
              </a:rPr>
              <a:t> </a:t>
            </a:r>
            <a:r>
              <a:rPr lang="it" b="1" sz="1000">
                <a:latin typeface="Palatino Linotype"/>
              </a:rPr>
              <a:t>in S. </a:t>
            </a:r>
            <a:r>
              <a:rPr lang="it" b="1" cap="small" sz="1000">
                <a:latin typeface="Palatino Linotype"/>
              </a:rPr>
              <a:t>Frigato</a:t>
            </a:r>
            <a:r>
              <a:rPr lang="it" b="1" sz="1000">
                <a:latin typeface="Palatino Linotype"/>
              </a:rPr>
              <a:t> (cur.), </a:t>
            </a:r>
            <a:r>
              <a:rPr lang="it" b="1" i="1" sz="950">
                <a:latin typeface="Palatino Linotype"/>
              </a:rPr>
              <a:t>"In Lui ci ha scelti”.</a:t>
            </a:r>
            <a:r>
              <a:rPr lang="it" sz="1100">
                <a:latin typeface="Palatino Linotype"/>
              </a:rPr>
              <a:t> </a:t>
            </a:r>
            <a:r>
              <a:rPr lang="it" b="1" sz="1000">
                <a:latin typeface="Palatino Linotype"/>
              </a:rPr>
              <a:t>Studi in onore del prof. Giorgio Gozzelino, Roma, LAS, </a:t>
            </a:r>
            <a:r>
              <a:rPr lang="it" sz="1100">
                <a:latin typeface="Palatino Linotype"/>
              </a:rPr>
              <a:t>2001; </a:t>
            </a:r>
            <a:r>
              <a:rPr lang="it" b="1" cap="small" sz="1000">
                <a:latin typeface="Palatino Linotype"/>
              </a:rPr>
              <a:t>A. Kothgasser, </a:t>
            </a:r>
            <a:r>
              <a:rPr lang="it" b="1" i="1" sz="950">
                <a:latin typeface="Palatino Linotype"/>
              </a:rPr>
              <a:t>La finestrella della Valponasca,</a:t>
            </a:r>
            <a:r>
              <a:rPr lang="it" sz="1100">
                <a:latin typeface="Palatino Linotype"/>
              </a:rPr>
              <a:t> </a:t>
            </a:r>
            <a:r>
              <a:rPr lang="it" b="1" sz="1000">
                <a:latin typeface="Palatino Linotype"/>
              </a:rPr>
              <a:t>Roma, Istituto Figlie di Maria Ausiliatrice, </a:t>
            </a:r>
            <a:r>
              <a:rPr lang="it" sz="1100">
                <a:latin typeface="Palatino Linotype"/>
              </a:rPr>
              <a:t>1981; </a:t>
            </a:r>
            <a:r>
              <a:rPr lang="it" b="1" cap="small" sz="1000">
                <a:latin typeface="Palatino Linotype"/>
              </a:rPr>
              <a:t>Sacra Rituum Congregatione, </a:t>
            </a:r>
            <a:r>
              <a:rPr lang="it" b="1" i="1" sz="950">
                <a:latin typeface="Palatino Linotype"/>
              </a:rPr>
              <a:t>Aquen. Beatificationis et Canonizationis Servae Dei Mariae Dominicae Mazzarello, Positio super virtutibus, Summariun super dubio,</a:t>
            </a:r>
            <a:r>
              <a:rPr lang="it" sz="1100">
                <a:latin typeface="Palatino Linotype"/>
              </a:rPr>
              <a:t> </a:t>
            </a:r>
            <a:r>
              <a:rPr lang="it" b="1" sz="1000">
                <a:latin typeface="Palatino Linotype"/>
              </a:rPr>
              <a:t>Roma, Tip. Guerra e Belli, </a:t>
            </a:r>
            <a:r>
              <a:rPr lang="it" sz="1100">
                <a:latin typeface="Palatino Linotype"/>
              </a:rPr>
              <a:t>1934; </a:t>
            </a:r>
            <a:r>
              <a:rPr lang="it" b="1" cap="small" sz="1000">
                <a:latin typeface="Palatino Linotype"/>
              </a:rPr>
              <a:t>M. E. Posada - A. Costa - P. Cavaglià</a:t>
            </a:r>
            <a:r>
              <a:rPr lang="it" b="1" sz="1000">
                <a:latin typeface="Palatino Linotype"/>
              </a:rPr>
              <a:t> (Edd.), </a:t>
            </a:r>
            <a:r>
              <a:rPr lang="it" b="1" i="1" sz="950">
                <a:latin typeface="Palatino Linotype"/>
              </a:rPr>
              <a:t>La sapienza di una vita. Lettere di S. Maria Domenica Mazzarello,</a:t>
            </a:r>
            <a:r>
              <a:rPr lang="it" sz="1100">
                <a:latin typeface="Palatino Linotype"/>
              </a:rPr>
              <a:t> </a:t>
            </a:r>
            <a:r>
              <a:rPr lang="it" b="1" sz="1000">
                <a:latin typeface="Palatino Linotype"/>
              </a:rPr>
              <a:t>Torino, SEI, </a:t>
            </a:r>
            <a:r>
              <a:rPr lang="it" sz="1100">
                <a:latin typeface="Palatino Linotype"/>
              </a:rPr>
              <a:t>1994; </a:t>
            </a:r>
            <a:r>
              <a:rPr lang="it" b="1" sz="1000">
                <a:latin typeface="Palatino Linotype"/>
              </a:rPr>
              <a:t>G. Bosco, </a:t>
            </a:r>
            <a:r>
              <a:rPr lang="it" b="1" i="1" sz="950">
                <a:latin typeface="Palatino Linotype"/>
              </a:rPr>
              <a:t>Il sistema preventivo nella educazione della gioventù. </a:t>
            </a:r>
            <a:r>
              <a:rPr lang="it" b="1" sz="1000">
                <a:latin typeface="Palatino Linotype"/>
              </a:rPr>
              <a:t>Introduzione e testi critici a evira di P. Braido, Roma, LAS, </a:t>
            </a:r>
            <a:r>
              <a:rPr lang="it" sz="1100">
                <a:latin typeface="Palatino Linotype"/>
              </a:rPr>
              <a:t>1989; </a:t>
            </a:r>
            <a:r>
              <a:rPr lang="it" b="1" cap="small" sz="1000">
                <a:latin typeface="Palatino Linotype"/>
              </a:rPr>
              <a:t>P. Cavaglià - A. Costa</a:t>
            </a:r>
            <a:r>
              <a:rPr lang="it" b="1" sz="1000">
                <a:latin typeface="Palatino Linotype"/>
              </a:rPr>
              <a:t> (Edd.), </a:t>
            </a:r>
            <a:r>
              <a:rPr lang="it" b="1" i="1" sz="950">
                <a:latin typeface="Palatino Linotype"/>
              </a:rPr>
              <a:t>Orme di vita, tracce di futuro. Fonti e testimonianze sulla prima comunità delle Figlie di Maria Ausiliatrice [1870-1881],</a:t>
            </a:r>
            <a:r>
              <a:rPr lang="it" sz="1100">
                <a:latin typeface="Palatino Linotype"/>
              </a:rPr>
              <a:t> </a:t>
            </a:r>
            <a:r>
              <a:rPr lang="it" b="1" sz="1000">
                <a:latin typeface="Palatino Linotype"/>
              </a:rPr>
              <a:t>Roma, LAS, </a:t>
            </a:r>
            <a:r>
              <a:rPr lang="it" sz="1100">
                <a:latin typeface="Palatino Linotype"/>
              </a:rPr>
              <a:t>1996; </a:t>
            </a:r>
            <a:r>
              <a:rPr lang="it" b="1" cap="small" sz="1000">
                <a:latin typeface="Palatino Linotype"/>
              </a:rPr>
              <a:t>F. Maccono, </a:t>
            </a:r>
            <a:r>
              <a:rPr lang="it" b="1" i="1" sz="950">
                <a:latin typeface="Palatino Linotype"/>
              </a:rPr>
              <a:t>Santa Maria D. Mazzarello Confondatrice e prima Superiora generale delle Figlie di Maria Ausiliatrice,</a:t>
            </a:r>
            <a:r>
              <a:rPr lang="it" sz="1100">
                <a:latin typeface="Palatino Linotype"/>
              </a:rPr>
              <a:t> </a:t>
            </a:r>
            <a:r>
              <a:rPr lang="it" b="1" sz="1000">
                <a:latin typeface="Palatino Linotype"/>
              </a:rPr>
              <a:t>Torino, Scuola Tip. FMA, </a:t>
            </a:r>
            <a:r>
              <a:rPr lang="it" sz="1100">
                <a:latin typeface="Palatino Linotype"/>
              </a:rPr>
              <a:t>1960, 2 </a:t>
            </a:r>
            <a:r>
              <a:rPr lang="it" b="1" sz="1000">
                <a:latin typeface="Palatino Linotype"/>
              </a:rPr>
              <a:t>voli.; H.J.M. Nou-</a:t>
            </a:r>
            <a:r>
              <a:rPr lang="it" b="1" cap="small" sz="1000">
                <a:latin typeface="Palatino Linotype"/>
              </a:rPr>
              <a:t>wen, </a:t>
            </a:r>
            <a:r>
              <a:rPr lang="it" b="1" i="1" sz="950">
                <a:latin typeface="Palatino Linotype"/>
              </a:rPr>
              <a:t>La forza della sua Presenza. Meditazioni sulla vita eucaristica, </a:t>
            </a:r>
            <a:r>
              <a:rPr lang="it" b="1" sz="1000">
                <a:latin typeface="Palatino Linotype"/>
              </a:rPr>
              <a:t>Brescia, Queriniana, </a:t>
            </a:r>
            <a:r>
              <a:rPr lang="it" sz="1100">
                <a:latin typeface="Palatino Linotype"/>
              </a:rPr>
              <a:t>1995; </a:t>
            </a:r>
            <a:r>
              <a:rPr lang="it" b="1" cap="small" sz="1000">
                <a:latin typeface="Palatino Linotype"/>
              </a:rPr>
              <a:t>P. Braido, </a:t>
            </a:r>
            <a:r>
              <a:rPr lang="it" b="1" i="1" sz="950">
                <a:latin typeface="Palatino Linotype"/>
              </a:rPr>
              <a:t>Prevenire non reprimere. Il sistema educativo di don Bosco,</a:t>
            </a:r>
            <a:r>
              <a:rPr lang="it" sz="1100">
                <a:latin typeface="Palatino Linotype"/>
              </a:rPr>
              <a:t> </a:t>
            </a:r>
            <a:r>
              <a:rPr lang="it" b="1" sz="1000">
                <a:latin typeface="Palatino Linotype"/>
              </a:rPr>
              <a:t>Roma, LAS, </a:t>
            </a:r>
            <a:r>
              <a:rPr lang="it" sz="1100">
                <a:latin typeface="Palatino Linotype"/>
              </a:rPr>
              <a:t>2000.</a:t>
            </a:r>
          </a:p>
        </p:txBody>
      </p:sp>
      <p:sp>
        <p:nvSpPr>
          <p:cNvPr id="3" name=""/>
          <p:cNvSpPr/>
          <p:nvPr/>
        </p:nvSpPr>
        <p:spPr>
          <a:xfrm>
            <a:off x="643128" y="7016496"/>
            <a:ext cx="158496" cy="128016"/>
          </a:xfrm>
          <a:prstGeom prst="rect">
            <a:avLst/>
          </a:prstGeom>
        </p:spPr>
        <p:txBody>
          <a:bodyPr lIns="0" tIns="0" rIns="0" bIns="0">
            <a:noAutofit/>
          </a:bodyPr>
          <a:p>
            <a:pPr marL="25400" indent="0"/>
            <a:r>
              <a:rPr lang="it" sz="1000">
                <a:latin typeface="Palatino Linotype"/>
              </a:rPr>
              <a:t>98</a:t>
            </a:r>
          </a:p>
        </p:txBody>
      </p:sp>
    </p:spTree>
  </p:cSld>
  <p:clrMapOvr>
    <a:overrideClrMapping bg1="lt1" tx1="dk1" bg2="lt2" tx2="dk2" accent1="accent1" accent2="accent2" accent3="accent3" accent4="accent4" accent5="accent5" accent6="accent6" hlink="hlink" folHlink="folHlink"/>
  </p:clrMapOvr>
</p:sld>
</file>

<file path=ppt/slides/slide10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75488" y="554736"/>
            <a:ext cx="94488" cy="97536"/>
          </a:xfrm>
          <a:prstGeom prst="rect">
            <a:avLst/>
          </a:prstGeom>
        </p:spPr>
        <p:txBody>
          <a:bodyPr lIns="0" tIns="0" rIns="0" bIns="0">
            <a:noAutofit/>
          </a:bodyPr>
          <a:p>
            <a:pPr marL="12700" indent="0"/>
            <a:r>
              <a:rPr lang="it" i="1" sz="1200">
                <a:latin typeface="Courier New"/>
              </a:rPr>
              <a:t>r</a:t>
            </a:r>
          </a:p>
        </p:txBody>
      </p:sp>
      <p:sp>
        <p:nvSpPr>
          <p:cNvPr id="3" name=""/>
          <p:cNvSpPr/>
          <p:nvPr/>
        </p:nvSpPr>
        <p:spPr>
          <a:xfrm>
            <a:off x="777240" y="1319784"/>
            <a:ext cx="3395472" cy="545592"/>
          </a:xfrm>
          <a:prstGeom prst="rect">
            <a:avLst/>
          </a:prstGeom>
        </p:spPr>
        <p:txBody>
          <a:bodyPr lIns="0" tIns="0" rIns="0" bIns="0">
            <a:noAutofit/>
          </a:bodyPr>
          <a:p>
            <a:pPr algn="ctr" indent="0">
              <a:spcAft>
                <a:spcPts val="630"/>
              </a:spcAft>
            </a:pPr>
            <a:r>
              <a:rPr lang="it" b="1" sz="2400">
                <a:latin typeface="Palatino Linotype"/>
              </a:rPr>
              <a:t>«Per voi tutti»</a:t>
            </a:r>
          </a:p>
          <a:p>
            <a:pPr marL="16764" indent="0"/>
            <a:r>
              <a:rPr lang="it" sz="1550">
                <a:latin typeface="Palatino Linotype"/>
              </a:rPr>
              <a:t>L'Eucaristia e l'edificazione della città</a:t>
            </a:r>
          </a:p>
        </p:txBody>
      </p:sp>
      <p:sp>
        <p:nvSpPr>
          <p:cNvPr id="4" name=""/>
          <p:cNvSpPr/>
          <p:nvPr/>
        </p:nvSpPr>
        <p:spPr>
          <a:xfrm>
            <a:off x="1578864" y="2325624"/>
            <a:ext cx="1795272" cy="301752"/>
          </a:xfrm>
          <a:prstGeom prst="rect">
            <a:avLst/>
          </a:prstGeom>
        </p:spPr>
        <p:txBody>
          <a:bodyPr lIns="0" tIns="0" rIns="0" bIns="0">
            <a:noAutofit/>
          </a:bodyPr>
          <a:p>
            <a:pPr algn="ctr" marL="127000" indent="0">
              <a:lnSpc>
                <a:spcPts val="1260"/>
              </a:lnSpc>
              <a:spcAft>
                <a:spcPts val="4830"/>
              </a:spcAft>
            </a:pPr>
            <a:r>
              <a:rPr lang="it" b="1" sz="850">
                <a:latin typeface="Palatino Linotype"/>
              </a:rPr>
              <a:t>Mons. Fernando Charrier </a:t>
            </a:r>
            <a:r>
              <a:rPr lang="it" b="1" sz="1000">
                <a:latin typeface="Palatino Linotype"/>
              </a:rPr>
              <a:t>Vescovo di Alessandria</a:t>
            </a:r>
            <a:r>
              <a:rPr lang="it" b="1" baseline="30000" sz="1000">
                <a:latin typeface="Palatino Linotype"/>
              </a:rPr>
              <a:t>1</a:t>
            </a:r>
          </a:p>
        </p:txBody>
      </p:sp>
      <p:sp>
        <p:nvSpPr>
          <p:cNvPr id="5" name=""/>
          <p:cNvSpPr/>
          <p:nvPr/>
        </p:nvSpPr>
        <p:spPr>
          <a:xfrm>
            <a:off x="585216" y="3550920"/>
            <a:ext cx="3803904" cy="1751076"/>
          </a:xfrm>
          <a:prstGeom prst="rect">
            <a:avLst/>
          </a:prstGeom>
        </p:spPr>
        <p:txBody>
          <a:bodyPr lIns="0" tIns="0" rIns="0" bIns="0">
            <a:noAutofit/>
          </a:bodyPr>
          <a:p>
            <a:pPr algn="just" marR="127000" indent="177800">
              <a:lnSpc>
                <a:spcPts val="1248"/>
              </a:lnSpc>
              <a:spcBef>
                <a:spcPts val="4830"/>
              </a:spcBef>
            </a:pPr>
            <a:r>
              <a:rPr lang="it" sz="1100">
                <a:latin typeface="Palatino Linotype"/>
              </a:rPr>
              <a:t>Non è difficile intessere un discorso teorico sul pane della Parola e sul pane della carità. Basta avere un po' di mente e di buona volontà e consultare i testi che dalla Rivelazione ai Padri Apostolici e agli Autori moderni disquisiscono su questi argomenti con convinzione e profondità. Non credo sia questo il mio compito. Convinto che a me e a voi è chiesto non tanto di «imparare» una lezione, quanto di entrare nella logica del Maestro Gesù, per comprendere la sua Parola, Lui stesso, e viverlo in noi e nella nostra vita. Il Vangelo ha un suo metodo, e qui viene esposto: uno studente, quando sa, quando ha compreso quanto ha ascoltato dal suo insegnante ed ha approfondito col</a:t>
            </a:r>
          </a:p>
        </p:txBody>
      </p:sp>
      <p:sp>
        <p:nvSpPr>
          <p:cNvPr id="6" name=""/>
          <p:cNvSpPr/>
          <p:nvPr/>
        </p:nvSpPr>
        <p:spPr>
          <a:xfrm>
            <a:off x="585216" y="5425440"/>
            <a:ext cx="3803904" cy="1408176"/>
          </a:xfrm>
          <a:prstGeom prst="rect">
            <a:avLst/>
          </a:prstGeom>
        </p:spPr>
        <p:txBody>
          <a:bodyPr lIns="0" tIns="0" rIns="0" bIns="0">
            <a:noAutofit/>
          </a:bodyPr>
          <a:p>
            <a:pPr algn="just" marL="12700" marR="127000" indent="228600">
              <a:lnSpc>
                <a:spcPts val="996"/>
              </a:lnSpc>
            </a:pPr>
            <a:r>
              <a:rPr lang="it" baseline="30000" sz="850">
                <a:latin typeface="Palatino Linotype"/>
              </a:rPr>
              <a:t>1</a:t>
            </a:r>
            <a:r>
              <a:rPr lang="it" sz="850">
                <a:latin typeface="Palatino Linotype"/>
              </a:rPr>
              <a:t> Mons. Fernando Charrier, originario della diocesi di Pinerolo (Torino), dopo l'ordinazione presbiterale è stato per una dozzina di anni impegnato nella pastorale parrocchiale. Successivamente ha ricoperto i seguenti incarichi: assistente nazionale di Gioventù Aclista; incaricato dell'Ufficio per la pastorale sociale e del lavoro della CEI; Segretario della Commissione </a:t>
            </a:r>
            <a:r>
              <a:rPr lang="it" i="1" sz="850">
                <a:latin typeface="Palatino Linotype"/>
              </a:rPr>
              <a:t>Iustitia et Pax</a:t>
            </a:r>
            <a:r>
              <a:rPr lang="it" sz="850">
                <a:latin typeface="Palatino Linotype"/>
              </a:rPr>
              <a:t>; vescovo ausiliare di Siena per la diocesi di Colle Val d'Elsa; presidente del comitato scientifico-organizzatore delle Settimane Sociali dei cattolici italiani. Dal 1989 è vescovo di Alessandria e presidente della Commissione Episcopale per i problemi sociali, il lavoro, la giustizia e la pace. La conversazione che qui presentiamo è stata tenuta nelTIstituto Intemazionale Don Bosco di Torino il 17 novembre 2004. Siamo grati a mons. Charrier per averci comunicato il testo del suo intervento.</a:t>
            </a:r>
          </a:p>
        </p:txBody>
      </p:sp>
      <p:sp>
        <p:nvSpPr>
          <p:cNvPr id="7" name=""/>
          <p:cNvSpPr/>
          <p:nvPr/>
        </p:nvSpPr>
        <p:spPr>
          <a:xfrm>
            <a:off x="4315968" y="7001256"/>
            <a:ext cx="158496" cy="131064"/>
          </a:xfrm>
          <a:prstGeom prst="rect">
            <a:avLst/>
          </a:prstGeom>
        </p:spPr>
        <p:txBody>
          <a:bodyPr lIns="0" tIns="0" rIns="0" bIns="0">
            <a:noAutofit/>
          </a:bodyPr>
          <a:p>
            <a:pPr marL="12700" indent="0"/>
            <a:r>
              <a:rPr lang="it" sz="1000">
                <a:latin typeface="Palatino Linotype"/>
              </a:rPr>
              <a:t>99</a:t>
            </a:r>
          </a:p>
        </p:txBody>
      </p:sp>
    </p:spTree>
  </p:cSld>
  <p:clrMapOvr>
    <a:overrideClrMapping bg1="lt1" tx1="dk1" bg2="lt2" tx2="dk2" accent1="accent1" accent2="accent2" accent3="accent3" accent4="accent4" accent5="accent5" accent6="accent6" hlink="hlink" folHlink="folHlink"/>
  </p:clrMapOvr>
</p:sld>
</file>

<file path=ppt/slides/slide10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1604" y="554736"/>
            <a:ext cx="3970020" cy="1042416"/>
          </a:xfrm>
          <a:prstGeom prst="rect">
            <a:avLst/>
          </a:prstGeom>
        </p:spPr>
        <p:txBody>
          <a:bodyPr lIns="0" tIns="0" rIns="0" bIns="0">
            <a:noAutofit/>
          </a:bodyPr>
          <a:p>
            <a:pPr algn="just" marL="12700" indent="0">
              <a:lnSpc>
                <a:spcPts val="1248"/>
              </a:lnSpc>
              <a:spcAft>
                <a:spcPts val="1260"/>
              </a:spcAft>
            </a:pPr>
            <a:r>
              <a:rPr lang="it" sz="1100">
                <a:latin typeface="Palatino Linotype"/>
              </a:rPr>
              <a:t>proprio studio, è sicuro e si presenta al professore con tranquillità. Il discepolo di Gesù, quando conosce e assapora la Parola di Dio, perde ogni sicurezza anche perché si sente dire: «Va' e fa anche tu lo stesso» e non solo: «Hai assimilato».</a:t>
            </a:r>
          </a:p>
          <a:p>
            <a:pPr algn="just" marL="12700" indent="0">
              <a:spcAft>
                <a:spcPts val="1050"/>
              </a:spcAft>
            </a:pPr>
            <a:r>
              <a:rPr lang="it" b="1" sz="1100">
                <a:latin typeface="Arial"/>
              </a:rPr>
              <a:t>1. Una Parola che offre identità</a:t>
            </a:r>
          </a:p>
        </p:txBody>
      </p:sp>
      <p:sp>
        <p:nvSpPr>
          <p:cNvPr id="3" name=""/>
          <p:cNvSpPr/>
          <p:nvPr/>
        </p:nvSpPr>
        <p:spPr>
          <a:xfrm>
            <a:off x="641604" y="1773936"/>
            <a:ext cx="3970020" cy="3364992"/>
          </a:xfrm>
          <a:prstGeom prst="rect">
            <a:avLst/>
          </a:prstGeom>
        </p:spPr>
        <p:txBody>
          <a:bodyPr lIns="0" tIns="0" rIns="0" bIns="0">
            <a:noAutofit/>
          </a:bodyPr>
          <a:p>
            <a:pPr algn="just" marL="12700" indent="177800">
              <a:lnSpc>
                <a:spcPts val="1248"/>
              </a:lnSpc>
              <a:spcBef>
                <a:spcPts val="1050"/>
              </a:spcBef>
              <a:spcAft>
                <a:spcPts val="210"/>
              </a:spcAft>
            </a:pPr>
            <a:r>
              <a:rPr lang="it" sz="1100">
                <a:latin typeface="Palatino Linotype"/>
              </a:rPr>
              <a:t>Constatiamo che l'uomo dei nostri tempi sta smarrendo se stesso ed il suo volto. «Chi è l'uomo?», pare ci si senta chiedere attraverso le ansie, le incertezze e le violenze della società moderna. Il suo volto è sfigurato, distrutto, cancellato e dimenticato. Solo la Parola - Dio non ha unicamente rivelato se stesso all'uomo, ma anche l'uomo all'uomo - gli richiama la sua identità:</a:t>
            </a:r>
          </a:p>
          <a:p>
            <a:pPr algn="just" marL="190500" indent="177800">
              <a:lnSpc>
                <a:spcPts val="1092"/>
              </a:lnSpc>
              <a:spcAft>
                <a:spcPts val="630"/>
              </a:spcAft>
            </a:pPr>
            <a:r>
              <a:rPr lang="it" sz="1100">
                <a:latin typeface="Palatino Linotype"/>
              </a:rPr>
              <a:t>Siate di quelli che mettono in pratica la Parola e non soltanto ascoltatori, illudendo voi stessi - scrive l'Apostolo Giacomo -. Perché, se uno ascolta soltanto e non mette in pratica la Parola, somiglia a un uomo che osserva il proprio volto in uno specchio: appena s'è osservato, se ne va, e subito dimentica com'era. Chi invece fissa lo sguardo sulla legge perfetta, la legge della libertà, e le resta fedele, non come un ascoltatore smemorato ma come uno che la mette in pratica, questi troverà la sua felicità nel praticarla (Gc 1,22-25).</a:t>
            </a:r>
          </a:p>
          <a:p>
            <a:pPr algn="just" marL="12700" indent="177800">
              <a:lnSpc>
                <a:spcPts val="1248"/>
              </a:lnSpc>
            </a:pPr>
            <a:r>
              <a:rPr lang="it" sz="1100">
                <a:latin typeface="Palatino Linotype"/>
              </a:rPr>
              <a:t>Così è il volto del «figliol prodigo» che ha perso la sua identità di figlio; così è il volto del «fratello maggiore», che fidando solo della legge - «non ho mai trasgredito un tuo comando» </a:t>
            </a:r>
            <a:r>
              <a:rPr lang="it" b="1" i="1" sz="950">
                <a:latin typeface="Palatino Linotype"/>
              </a:rPr>
              <a:t>(Le</a:t>
            </a:r>
            <a:r>
              <a:rPr lang="it" sz="1100">
                <a:latin typeface="Palatino Linotype"/>
              </a:rPr>
              <a:t> 15,29)</a:t>
            </a:r>
          </a:p>
          <a:p>
            <a:pPr algn="just" marL="12700" indent="0">
              <a:lnSpc>
                <a:spcPts val="1248"/>
              </a:lnSpc>
              <a:spcAft>
                <a:spcPts val="1260"/>
              </a:spcAft>
            </a:pPr>
            <a:r>
              <a:rPr lang="it" sz="1100">
                <a:latin typeface="Palatino Linotype"/>
              </a:rPr>
              <a:t>- non accoglie il desiderio del Padre e non accoglie l'amore.</a:t>
            </a:r>
          </a:p>
          <a:p>
            <a:pPr algn="just" marL="12700" indent="0"/>
            <a:r>
              <a:rPr lang="it" b="1" sz="1100">
                <a:latin typeface="Arial"/>
              </a:rPr>
              <a:t>2. Una Parola che chiama</a:t>
            </a:r>
          </a:p>
        </p:txBody>
      </p:sp>
      <p:sp>
        <p:nvSpPr>
          <p:cNvPr id="4" name=""/>
          <p:cNvSpPr/>
          <p:nvPr/>
        </p:nvSpPr>
        <p:spPr>
          <a:xfrm>
            <a:off x="627888" y="5303520"/>
            <a:ext cx="3995928" cy="1603248"/>
          </a:xfrm>
          <a:prstGeom prst="rect">
            <a:avLst/>
          </a:prstGeom>
        </p:spPr>
        <p:txBody>
          <a:bodyPr lIns="0" tIns="0" rIns="0" bIns="0">
            <a:noAutofit/>
          </a:bodyPr>
          <a:p>
            <a:pPr algn="just" marL="190500" marR="12700" indent="177800">
              <a:lnSpc>
                <a:spcPts val="1092"/>
              </a:lnSpc>
              <a:spcAft>
                <a:spcPts val="630"/>
              </a:spcAft>
            </a:pPr>
            <a:r>
              <a:rPr lang="it" sz="1100">
                <a:latin typeface="Palatino Linotype"/>
              </a:rPr>
              <a:t>Ecco il seminatore uscì a seminare. E mentre seminava una parte del seme cadde sulla strada e vennero gli uccelli e la divorarono. Un'altra parte cadde in luogo sassoso, dove non c'era molta terra; subito germogliò, perché il terreno non era profondo. Ma, spuntato il sole, restò bruciata e non avendo radici si seccò. Un'altra parte cadde sulle spine e le spine crebbero e la soffocarono. Un'altra parte cadde sulla terra buona e diede frutto, dove il cento, dove il sessanta, dove il trenta </a:t>
            </a:r>
            <a:r>
              <a:rPr lang="it" b="1" i="1" sz="950">
                <a:latin typeface="Palatino Linotype"/>
              </a:rPr>
              <a:t>(Mt</a:t>
            </a:r>
            <a:r>
              <a:rPr lang="it" sz="1100">
                <a:latin typeface="Palatino Linotype"/>
              </a:rPr>
              <a:t> 13,4-8).</a:t>
            </a:r>
          </a:p>
          <a:p>
            <a:pPr algn="r" marR="12700" indent="0">
              <a:lnSpc>
                <a:spcPts val="1248"/>
              </a:lnSpc>
            </a:pPr>
            <a:r>
              <a:rPr lang="it" sz="1100">
                <a:latin typeface="Palatino Linotype"/>
              </a:rPr>
              <a:t>La Parola sovente non è accolta. I cuori degli uomini di oggi sono induriti, non hanno tempo per ascoltare e per questo non</a:t>
            </a:r>
          </a:p>
        </p:txBody>
      </p:sp>
      <p:sp>
        <p:nvSpPr>
          <p:cNvPr id="5" name=""/>
          <p:cNvSpPr/>
          <p:nvPr/>
        </p:nvSpPr>
        <p:spPr>
          <a:xfrm>
            <a:off x="630936" y="7007352"/>
            <a:ext cx="216408" cy="131064"/>
          </a:xfrm>
          <a:prstGeom prst="rect">
            <a:avLst/>
          </a:prstGeom>
        </p:spPr>
        <p:txBody>
          <a:bodyPr lIns="0" tIns="0" rIns="0" bIns="0">
            <a:noAutofit/>
          </a:bodyPr>
          <a:p>
            <a:pPr marL="12700" indent="0"/>
            <a:r>
              <a:rPr lang="it" sz="950">
                <a:latin typeface="Palatino Linotype"/>
              </a:rPr>
              <a:t>100</a:t>
            </a:r>
          </a:p>
        </p:txBody>
      </p:sp>
    </p:spTree>
  </p:cSld>
  <p:clrMapOvr>
    <a:overrideClrMapping bg1="lt1" tx1="dk1" bg2="lt2" tx2="dk2" accent1="accent1" accent2="accent2" accent3="accent3" accent4="accent4" accent5="accent5" accent6="accent6" hlink="hlink" folHlink="folHlink"/>
  </p:clrMapOvr>
</p:sld>
</file>

<file path=ppt/slides/slide10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0728" y="557784"/>
            <a:ext cx="3962400" cy="3240024"/>
          </a:xfrm>
          <a:prstGeom prst="rect">
            <a:avLst/>
          </a:prstGeom>
        </p:spPr>
        <p:txBody>
          <a:bodyPr lIns="0" tIns="0" rIns="0" bIns="0">
            <a:noAutofit/>
          </a:bodyPr>
          <a:p>
            <a:pPr algn="just" marL="12700" marR="12700" indent="0">
              <a:lnSpc>
                <a:spcPts val="1248"/>
              </a:lnSpc>
            </a:pPr>
            <a:r>
              <a:rPr lang="it" sz="1100">
                <a:latin typeface="Palatino Linotype"/>
              </a:rPr>
              <a:t>percepiscono nemmeno il bisogno di una Parola che li salvi. Sono cuori distratti, sviati da molti interessi che costringono nell'angusto ambito della vita terrena, e, per di più, verso interessi che tradiscono il loro essere di persone intelligenti e libere. Sono «cuori rubati», rubati alla verità, rubati alla fraternità, rubati alla speranza, rubati all'amore.</a:t>
            </a:r>
          </a:p>
          <a:p>
            <a:pPr algn="just" marL="12700" marR="12700" indent="177800">
              <a:lnSpc>
                <a:spcPts val="1248"/>
              </a:lnSpc>
            </a:pPr>
            <a:r>
              <a:rPr lang="it" sz="1100">
                <a:latin typeface="Palatino Linotype"/>
              </a:rPr>
              <a:t>La voce, la Parola continua a risuonare nel deserto; eppure è la Parola che ha creato ogni cosa, che sostiene ogni cosa, che può orientare la vita di ogni uomo e dell'umanità intera.</a:t>
            </a:r>
          </a:p>
          <a:p>
            <a:pPr algn="just" marL="12700" marR="12700" indent="177800">
              <a:lnSpc>
                <a:spcPts val="1248"/>
              </a:lnSpc>
              <a:spcAft>
                <a:spcPts val="210"/>
              </a:spcAft>
            </a:pPr>
            <a:r>
              <a:rPr lang="it" sz="1100">
                <a:latin typeface="Palatino Linotype"/>
              </a:rPr>
              <a:t>«Vieni, seguimi», ma la situazione di ognuno è sovente quella tratteggiata dal Quoist in modo tagliente:</a:t>
            </a:r>
          </a:p>
          <a:p>
            <a:pPr marL="368300" marR="1498600" indent="0">
              <a:lnSpc>
                <a:spcPts val="1248"/>
              </a:lnSpc>
            </a:pPr>
            <a:r>
              <a:rPr lang="it" b="1" i="1" sz="950">
                <a:latin typeface="Palatino Linotype"/>
              </a:rPr>
              <a:t>Soffro tremendamente, asserragliato in me stesso, prigioniero di me stesso.</a:t>
            </a:r>
          </a:p>
          <a:p>
            <a:pPr marL="368300" indent="0">
              <a:lnSpc>
                <a:spcPts val="1248"/>
              </a:lnSpc>
            </a:pPr>
            <a:r>
              <a:rPr lang="it" b="1" i="1" sz="950">
                <a:latin typeface="Palatino Linotype"/>
              </a:rPr>
              <a:t>Non sento che la mia voce,</a:t>
            </a:r>
          </a:p>
          <a:p>
            <a:pPr marL="368300" indent="0">
              <a:lnSpc>
                <a:spcPts val="1248"/>
              </a:lnSpc>
            </a:pPr>
            <a:r>
              <a:rPr lang="it" b="1" i="1" sz="950">
                <a:latin typeface="Palatino Linotype"/>
              </a:rPr>
              <a:t>non vedo che me stesso,</a:t>
            </a:r>
          </a:p>
          <a:p>
            <a:pPr marL="368300" indent="0">
              <a:lnSpc>
                <a:spcPts val="1248"/>
              </a:lnSpc>
              <a:spcAft>
                <a:spcPts val="1470"/>
              </a:spcAft>
            </a:pPr>
            <a:r>
              <a:rPr lang="it" b="1" i="1" sz="950">
                <a:latin typeface="Palatino Linotype"/>
              </a:rPr>
              <a:t>e dietro di me non v'e che sofferenza.</a:t>
            </a:r>
          </a:p>
          <a:p>
            <a:pPr algn="just" marL="12700" indent="0">
              <a:spcAft>
                <a:spcPts val="1050"/>
              </a:spcAft>
            </a:pPr>
            <a:r>
              <a:rPr lang="it" b="1" sz="1100">
                <a:latin typeface="Arial"/>
              </a:rPr>
              <a:t>3. Una Parola che manda</a:t>
            </a:r>
          </a:p>
        </p:txBody>
      </p:sp>
      <p:sp>
        <p:nvSpPr>
          <p:cNvPr id="3" name=""/>
          <p:cNvSpPr/>
          <p:nvPr/>
        </p:nvSpPr>
        <p:spPr>
          <a:xfrm>
            <a:off x="490728" y="3971544"/>
            <a:ext cx="3962400" cy="2968752"/>
          </a:xfrm>
          <a:prstGeom prst="rect">
            <a:avLst/>
          </a:prstGeom>
        </p:spPr>
        <p:txBody>
          <a:bodyPr lIns="0" tIns="0" rIns="0" bIns="0">
            <a:noAutofit/>
          </a:bodyPr>
          <a:p>
            <a:pPr algn="just" marL="12700" marR="12700" indent="177800">
              <a:lnSpc>
                <a:spcPts val="1248"/>
              </a:lnSpc>
              <a:spcBef>
                <a:spcPts val="1050"/>
              </a:spcBef>
            </a:pPr>
            <a:r>
              <a:rPr lang="it" sz="1100">
                <a:latin typeface="Palatino Linotype"/>
              </a:rPr>
              <a:t>La Parola sorprende perché insolita, pare a volte paradossale. Poiché i pensieri di Dio non sono i nostri pensieri e le nostre vie non sono le sue vie (cf </a:t>
            </a:r>
            <a:r>
              <a:rPr lang="it" b="1" i="1" sz="950">
                <a:latin typeface="Palatino Linotype"/>
              </a:rPr>
              <a:t>Is</a:t>
            </a:r>
            <a:r>
              <a:rPr lang="it" sz="1100">
                <a:latin typeface="Palatino Linotype"/>
              </a:rPr>
              <a:t> 55,9), non stupisce che quando si segue Gesù si tracci una strada per molti incomprensibile.</a:t>
            </a:r>
          </a:p>
          <a:p>
            <a:pPr algn="just" marL="12700" marR="12700" indent="177800">
              <a:lnSpc>
                <a:spcPts val="1248"/>
              </a:lnSpc>
              <a:spcAft>
                <a:spcPts val="210"/>
              </a:spcAft>
            </a:pPr>
            <a:r>
              <a:rPr lang="it" sz="1100">
                <a:latin typeface="Palatino Linotype"/>
              </a:rPr>
              <a:t>Un episodio tratto dal romanzo di Bruce Marshall, </a:t>
            </a:r>
            <a:r>
              <a:rPr lang="it" b="1" i="1" sz="950">
                <a:latin typeface="Palatino Linotype"/>
              </a:rPr>
              <a:t>Ad ogni uomo un soldo</a:t>
            </a:r>
            <a:r>
              <a:rPr lang="it" sz="1100">
                <a:latin typeface="Palatino Linotype"/>
              </a:rPr>
              <a:t>: Armelle, che si è immessa in una cattiva strada, muore all'ospedale nel dare alla luce una bambina. Accorre l'abate Gaston. Il medico, miscredente, gli domanda:</a:t>
            </a:r>
          </a:p>
          <a:p>
            <a:pPr algn="just" marL="12700" indent="177800">
              <a:lnSpc>
                <a:spcPts val="1248"/>
              </a:lnSpc>
            </a:pPr>
            <a:r>
              <a:rPr lang="it" b="1" i="1" sz="950" spc="150">
                <a:latin typeface="Palatino Linotype"/>
              </a:rPr>
              <a:t>-Eia</a:t>
            </a:r>
            <a:r>
              <a:rPr lang="it" b="1" i="1" sz="950">
                <a:latin typeface="Palatino Linotype"/>
              </a:rPr>
              <a:t> bambina? Beneficenza pubblica, immagino...</a:t>
            </a:r>
          </a:p>
          <a:p>
            <a:pPr algn="just" marL="12700" indent="177800">
              <a:lnSpc>
                <a:spcPts val="1248"/>
              </a:lnSpc>
            </a:pPr>
            <a:r>
              <a:rPr lang="it" b="1" i="1" sz="950">
                <a:latin typeface="Palatino Linotype"/>
              </a:rPr>
              <a:t>-    Neanche per sogno. Penso io alla bambina, risponde il sacerdote.</a:t>
            </a:r>
          </a:p>
          <a:p>
            <a:pPr algn="just" marL="12700" indent="177800">
              <a:lnSpc>
                <a:spcPts val="1248"/>
              </a:lnSpc>
            </a:pPr>
            <a:r>
              <a:rPr lang="it" b="1" i="1" sz="950">
                <a:latin typeface="Palatino Linotype"/>
              </a:rPr>
              <a:t>-    È una cosa un po' insolita, no?</a:t>
            </a:r>
          </a:p>
          <a:p>
            <a:pPr algn="just" marL="12700" marR="12700" indent="177800">
              <a:lnSpc>
                <a:spcPts val="1260"/>
              </a:lnSpc>
              <a:spcAft>
                <a:spcPts val="630"/>
              </a:spcAft>
            </a:pPr>
            <a:r>
              <a:rPr lang="it" b="1" i="1" sz="950">
                <a:latin typeface="Palatino Linotype"/>
              </a:rPr>
              <a:t>-    Il cristianesimo, infatti, è insolito. È questo il suo principale inconveniente.</a:t>
            </a:r>
          </a:p>
          <a:p>
            <a:pPr algn="just" marL="12700" marR="12700" indent="177800">
              <a:lnSpc>
                <a:spcPts val="1248"/>
              </a:lnSpc>
            </a:pPr>
            <a:r>
              <a:rPr lang="it" sz="1100">
                <a:latin typeface="Palatino Linotype"/>
              </a:rPr>
              <a:t>La Parola fa camminare chi l'ascolta su strade imprevedibili e pone chi l'accoglie sul monte per essere visto e sul candelabro per far luce a tutti. Chiama a chinarsi sul fratello incappato nei ladroni e a spendersi per ogni uomo senza distinzione alcuna.</a:t>
            </a:r>
          </a:p>
        </p:txBody>
      </p:sp>
      <p:sp>
        <p:nvSpPr>
          <p:cNvPr id="4" name=""/>
          <p:cNvSpPr/>
          <p:nvPr/>
        </p:nvSpPr>
        <p:spPr>
          <a:xfrm>
            <a:off x="4251960" y="7025640"/>
            <a:ext cx="210312" cy="131064"/>
          </a:xfrm>
          <a:prstGeom prst="rect">
            <a:avLst/>
          </a:prstGeom>
        </p:spPr>
        <p:txBody>
          <a:bodyPr lIns="0" tIns="0" rIns="0" bIns="0">
            <a:noAutofit/>
          </a:bodyPr>
          <a:p>
            <a:pPr marL="25400" indent="0"/>
            <a:r>
              <a:rPr lang="it" sz="950">
                <a:latin typeface="Palatino Linotype"/>
              </a:rPr>
              <a:t>101</a:t>
            </a:r>
          </a:p>
        </p:txBody>
      </p:sp>
    </p:spTree>
  </p:cSld>
  <p:clrMapOvr>
    <a:overrideClrMapping bg1="lt1" tx1="dk1" bg2="lt2" tx2="dk2" accent1="accent1" accent2="accent2" accent3="accent3" accent4="accent4" accent5="accent5" accent6="accent6" hlink="hlink" folHlink="folHlink"/>
  </p:clrMapOvr>
</p:sld>
</file>

<file path=ppt/slides/slide10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64464" y="551688"/>
            <a:ext cx="3968496" cy="3947160"/>
          </a:xfrm>
          <a:prstGeom prst="rect">
            <a:avLst/>
          </a:prstGeom>
        </p:spPr>
        <p:txBody>
          <a:bodyPr lIns="0" tIns="0" rIns="0" bIns="0">
            <a:noAutofit/>
          </a:bodyPr>
          <a:p>
            <a:pPr algn="just" marR="12700" indent="177800">
              <a:lnSpc>
                <a:spcPts val="1248"/>
              </a:lnSpc>
              <a:spcAft>
                <a:spcPts val="630"/>
              </a:spcAft>
            </a:pPr>
            <a:r>
              <a:rPr lang="it" sz="1100">
                <a:latin typeface="Palatino Linotype"/>
              </a:rPr>
              <a:t>Chi annuncia questa Parola è soggetto alla legge dell'amore che ha il suo centro nella croce di Cristo; ecco perché il </a:t>
            </a:r>
            <a:r>
              <a:rPr lang="it" b="1" i="1" sz="950">
                <a:latin typeface="Palatino Linotype"/>
              </a:rPr>
              <a:t>Salmo</a:t>
            </a:r>
            <a:r>
              <a:rPr lang="it" sz="1100">
                <a:latin typeface="Palatino Linotype"/>
              </a:rPr>
              <a:t> 126 così descrive chi è chiamato a questo servizio:</a:t>
            </a:r>
          </a:p>
          <a:p>
            <a:pPr marL="368300" indent="0"/>
            <a:r>
              <a:rPr lang="it" b="1" i="1" sz="950">
                <a:latin typeface="Palatino Linotype"/>
              </a:rPr>
              <a:t>Chi semina nelle lacrime mieterà con giubilo.</a:t>
            </a:r>
          </a:p>
          <a:p>
            <a:pPr marL="368300" marR="1117600" indent="0">
              <a:lnSpc>
                <a:spcPts val="1236"/>
              </a:lnSpc>
              <a:spcAft>
                <a:spcPts val="630"/>
              </a:spcAft>
            </a:pPr>
            <a:r>
              <a:rPr lang="it" b="1" i="1" sz="950">
                <a:latin typeface="Palatino Linotype"/>
              </a:rPr>
              <a:t>Nell'andare, se ne va e piange, portando la semente da gettare, ma nel tornare viene con giubilo, portando i suoi covoni.</a:t>
            </a:r>
          </a:p>
          <a:p>
            <a:pPr algn="just" marR="12700" indent="177800">
              <a:lnSpc>
                <a:spcPts val="1236"/>
              </a:lnSpc>
            </a:pPr>
            <a:r>
              <a:rPr lang="it" sz="1100">
                <a:latin typeface="Palatino Linotype"/>
              </a:rPr>
              <a:t>Attraverso il dono di sé ci si dispone ad offrire il pane della solidarietà, non senza la presenza di Cristo Signore: «Ma noi, gli ultimi, ti aspettiamo - scrive Papini Ti aspetteremo ogni giorno, a dispetto della nostra indegnità e d'ogni impossibile. E tutto l'amore che potremo torchiare dai nostri cuori devastati sarà per te, Crocifisso, che fosti tormentato per amor nostro e ora ci tormenti con tutta la potenza del tuo implacabile amore» (</a:t>
            </a:r>
            <a:r>
              <a:rPr lang="it" b="1" i="1" sz="950">
                <a:latin typeface="Palatino Linotype"/>
              </a:rPr>
              <a:t>Storia di Cristo).</a:t>
            </a:r>
          </a:p>
          <a:p>
            <a:pPr algn="just" marR="12700" indent="177800">
              <a:lnSpc>
                <a:spcPts val="1236"/>
              </a:lnSpc>
            </a:pPr>
            <a:r>
              <a:rPr lang="it" sz="1100">
                <a:latin typeface="Palatino Linotype"/>
              </a:rPr>
              <a:t>La Parola afferma: «Da' a chiunque ti chiede, e a chi prende del tuo, non richiederlo. Ciò che volete gli uomini facciano a voi, anche voi fatelo a loro» </a:t>
            </a:r>
            <a:r>
              <a:rPr lang="it" b="1" i="1" sz="950">
                <a:latin typeface="Palatino Linotype"/>
              </a:rPr>
              <a:t>(Le</a:t>
            </a:r>
            <a:r>
              <a:rPr lang="it" sz="1100">
                <a:latin typeface="Palatino Linotype"/>
              </a:rPr>
              <a:t> 6,30-31); dice ancora: «Avevo fame, e mi hai dato da mangiare; avevo sete e mi hai dato da bere; ero forestiero, e mi hai ospitato... » (cf </a:t>
            </a:r>
            <a:r>
              <a:rPr lang="it" b="1" i="1" sz="950">
                <a:latin typeface="Palatino Linotype"/>
              </a:rPr>
              <a:t>Mt</a:t>
            </a:r>
            <a:r>
              <a:rPr lang="it" sz="1100">
                <a:latin typeface="Palatino Linotype"/>
              </a:rPr>
              <a:t> 25,31ss).</a:t>
            </a:r>
          </a:p>
          <a:p>
            <a:pPr algn="just" marR="12700" indent="177800">
              <a:lnSpc>
                <a:spcPts val="1236"/>
              </a:lnSpc>
              <a:spcAft>
                <a:spcPts val="1680"/>
              </a:spcAft>
            </a:pPr>
            <a:r>
              <a:rPr lang="it" sz="1100">
                <a:latin typeface="Palatino Linotype"/>
              </a:rPr>
              <a:t>Sorge una domanda: di che cosa ha fame Lui e di che cosa ha fame l'uomo?</a:t>
            </a:r>
          </a:p>
        </p:txBody>
      </p:sp>
      <p:sp>
        <p:nvSpPr>
          <p:cNvPr id="3" name=""/>
          <p:cNvSpPr/>
          <p:nvPr/>
        </p:nvSpPr>
        <p:spPr>
          <a:xfrm>
            <a:off x="664464" y="4840224"/>
            <a:ext cx="3968496" cy="2072640"/>
          </a:xfrm>
          <a:prstGeom prst="rect">
            <a:avLst/>
          </a:prstGeom>
        </p:spPr>
        <p:txBody>
          <a:bodyPr lIns="0" tIns="0" rIns="0" bIns="0">
            <a:noAutofit/>
          </a:bodyPr>
          <a:p>
            <a:pPr indent="0">
              <a:spcBef>
                <a:spcPts val="1680"/>
              </a:spcBef>
              <a:spcAft>
                <a:spcPts val="1050"/>
              </a:spcAft>
            </a:pPr>
            <a:r>
              <a:rPr lang="it" b="1" sz="1100">
                <a:latin typeface="Arial"/>
              </a:rPr>
              <a:t>4. La fame di Dio</a:t>
            </a:r>
          </a:p>
          <a:p>
            <a:pPr algn="just" marR="12700" indent="177800">
              <a:lnSpc>
                <a:spcPts val="1236"/>
              </a:lnSpc>
            </a:pPr>
            <a:r>
              <a:rPr lang="it" sz="1100">
                <a:latin typeface="Palatino Linotype"/>
              </a:rPr>
              <a:t>Anche Dio ha fame. Ecco quanto afferma per bocca di Isaia: «Si dimentica una donna del suo bambino, così da non commuoversi per il figlio delle sue viscere? Anche se questa donna si dimenticasse, io invece non ti dimenticherò mai» </a:t>
            </a:r>
            <a:r>
              <a:rPr lang="it" b="1" i="1" sz="950">
                <a:latin typeface="Palatino Linotype"/>
              </a:rPr>
              <a:t>(Is</a:t>
            </a:r>
            <a:r>
              <a:rPr lang="it" sz="1100">
                <a:latin typeface="Palatino Linotype"/>
              </a:rPr>
              <a:t> 49,15). E nel </a:t>
            </a:r>
            <a:r>
              <a:rPr lang="it" b="1" i="1" sz="950">
                <a:latin typeface="Palatino Linotype"/>
              </a:rPr>
              <a:t>Cantico dei Cantici</a:t>
            </a:r>
            <a:r>
              <a:rPr lang="it" sz="1100">
                <a:latin typeface="Palatino Linotype"/>
              </a:rPr>
              <a:t> così invoca: «Mettimi come sigillo sul tuo cuore, come sigillo sul tuo braccio; perché forte come la morte è l'amore, tenace come gli inferi la passione. Le sue vampe sono vampe di fuoco, una fiamma del Signore! Le grandi acque non possono spegnere l'amore né i fiumi travolgerlo. Se uno desse tutte le ricchezze della sua casa in cambio dell'amore, non ne avrebbe che dispregio» </a:t>
            </a:r>
            <a:r>
              <a:rPr lang="it" b="1" i="1" sz="950">
                <a:latin typeface="Palatino Linotype"/>
              </a:rPr>
              <a:t>(Ct </a:t>
            </a:r>
            <a:r>
              <a:rPr lang="it" sz="1100">
                <a:latin typeface="Palatino Linotype"/>
              </a:rPr>
              <a:t>8,6-7).</a:t>
            </a:r>
          </a:p>
        </p:txBody>
      </p:sp>
      <p:sp>
        <p:nvSpPr>
          <p:cNvPr id="4" name=""/>
          <p:cNvSpPr/>
          <p:nvPr/>
        </p:nvSpPr>
        <p:spPr>
          <a:xfrm>
            <a:off x="649224" y="7007352"/>
            <a:ext cx="219456" cy="128016"/>
          </a:xfrm>
          <a:prstGeom prst="rect">
            <a:avLst/>
          </a:prstGeom>
        </p:spPr>
        <p:txBody>
          <a:bodyPr lIns="0" tIns="0" rIns="0" bIns="0">
            <a:noAutofit/>
          </a:bodyPr>
          <a:p>
            <a:pPr marL="25400" indent="0"/>
            <a:r>
              <a:rPr lang="it" sz="950">
                <a:latin typeface="Palatino Linotype"/>
              </a:rPr>
              <a:t>102</a:t>
            </a:r>
          </a:p>
        </p:txBody>
      </p:sp>
    </p:spTree>
  </p:cSld>
  <p:clrMapOvr>
    <a:overrideClrMapping bg1="lt1" tx1="dk1" bg2="lt2" tx2="dk2" accent1="accent1" accent2="accent2" accent3="accent3" accent4="accent4" accent5="accent5" accent6="accent6" hlink="hlink" folHlink="folHlink"/>
  </p:clrMapOvr>
</p:sld>
</file>

<file path=ppt/slides/slide10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89204" y="569976"/>
            <a:ext cx="3962400" cy="6373368"/>
          </a:xfrm>
          <a:prstGeom prst="rect">
            <a:avLst/>
          </a:prstGeom>
        </p:spPr>
        <p:txBody>
          <a:bodyPr lIns="0" tIns="0" rIns="0" bIns="0">
            <a:noAutofit/>
          </a:bodyPr>
          <a:p>
            <a:pPr algn="just" marL="12700" marR="12700" indent="177800">
              <a:lnSpc>
                <a:spcPts val="1248"/>
              </a:lnSpc>
            </a:pPr>
            <a:r>
              <a:rPr lang="it" sz="1100">
                <a:latin typeface="Palatino Linotype"/>
              </a:rPr>
              <a:t>Questa è la fame di Dio: l'amore. Ma questo amore non è qualcosa che Dio tiene per sé: è l'amore che ha donato a noi con questo mondo, con la vita, dato nel tempo; l'amore che ci ha dato nelle persone da amare, le cose da amare; l'amore che ci ha fatti suoi</a:t>
            </a:r>
          </a:p>
          <a:p>
            <a:pPr algn="just" marL="12700" indent="0">
              <a:lnSpc>
                <a:spcPts val="1248"/>
              </a:lnSpc>
            </a:pPr>
            <a:r>
              <a:rPr lang="it" sz="1100">
                <a:latin typeface="Palatino Linotype"/>
              </a:rPr>
              <a:t>figli adottivi degni della sua eredità, cioè se stesso.</a:t>
            </a:r>
          </a:p>
          <a:p>
            <a:pPr algn="just" marL="12700" marR="12700" indent="177800">
              <a:lnSpc>
                <a:spcPts val="1248"/>
              </a:lnSpc>
              <a:spcAft>
                <a:spcPts val="210"/>
              </a:spcAft>
            </a:pPr>
            <a:r>
              <a:rPr lang="it" sz="1100">
                <a:latin typeface="Palatino Linotype"/>
              </a:rPr>
              <a:t>Mi ritorna ancora a mente un'altra pagina della </a:t>
            </a:r>
            <a:r>
              <a:rPr lang="it" b="1" i="1" sz="950">
                <a:latin typeface="Palatino Linotype"/>
              </a:rPr>
              <a:t>Storia di Cristo </a:t>
            </a:r>
            <a:r>
              <a:rPr lang="it" sz="1100">
                <a:latin typeface="Palatino Linotype"/>
              </a:rPr>
              <a:t>di Papini, uomo straordinario che in un momento basilare della sua vita ha trovato e scoperto l'Amore. Descrivendo la parabola del «Figliol prodigo» così si esprime:</a:t>
            </a:r>
          </a:p>
          <a:p>
            <a:pPr algn="just" marL="190500" marR="12700" indent="177800">
              <a:lnSpc>
                <a:spcPts val="1092"/>
              </a:lnSpc>
              <a:spcAft>
                <a:spcPts val="630"/>
              </a:spcAft>
            </a:pPr>
            <a:r>
              <a:rPr lang="it" sz="1100">
                <a:latin typeface="Palatino Linotype"/>
              </a:rPr>
              <a:t>E finalmente un giorno, nel meriggio, arrivò in vista della villa di suo padre. Ma non ardiva picchiare, né chiamare, né entrare. E gironzagava lì intorno, per spiare se qualcuno uscisse. Ed ecco suo padre che si fa sull'uscio e da lontano lo ravvisa - il figliolo non è più quello, è mutato, ma gli occhi d'un padre, anche sciupati dal pianto, non posson fare a meno di riconoscerlo - e gli corre incontro e lo stringe al petto e lo bacia e lo ribacia e non si stanca di posare i suoi vecchi pallidi labbri su quel viso consumato, su quegli occhi che hanno cambiato espressione ma sempre belli, su quei capelli polverosi ma sempre ondulati e morbidi, su quella carne ch'è sua.</a:t>
            </a:r>
          </a:p>
          <a:p>
            <a:pPr algn="just" marL="12700" marR="12700" indent="177800">
              <a:lnSpc>
                <a:spcPts val="1248"/>
              </a:lnSpc>
            </a:pPr>
            <a:r>
              <a:rPr lang="it" sz="1100">
                <a:latin typeface="Palatino Linotype"/>
              </a:rPr>
              <a:t>Ecco la tenerezza del Padre descritta con linguaggio umano, con occhi umani, con cuore umano. Ma tutto questo è ancora limitato perché Dio è molto più grande, infinitamente più grande:</a:t>
            </a:r>
          </a:p>
          <a:p>
            <a:pPr algn="just" marL="12700" marR="12700" indent="0">
              <a:lnSpc>
                <a:spcPts val="1248"/>
              </a:lnSpc>
            </a:pPr>
            <a:r>
              <a:rPr lang="it" sz="1100">
                <a:latin typeface="Palatino Linotype"/>
              </a:rPr>
              <a:t>il suo amore non si misura poiché è Lui l'amore. Dio ha fame d'amore, del nostro amore. E Dio accompagna, perseguita l'uomo con il suo amore.</a:t>
            </a:r>
          </a:p>
          <a:p>
            <a:pPr algn="just" marL="12700" indent="177800">
              <a:lnSpc>
                <a:spcPts val="1248"/>
              </a:lnSpc>
              <a:spcAft>
                <a:spcPts val="1260"/>
              </a:spcAft>
            </a:pPr>
            <a:r>
              <a:rPr lang="it" sz="1100">
                <a:latin typeface="Palatino Linotype"/>
              </a:rPr>
              <a:t>Ma c'è anche una nostra fame: è ancora una fame di amore.</a:t>
            </a:r>
          </a:p>
          <a:p>
            <a:pPr algn="just" marL="12700" indent="0">
              <a:spcAft>
                <a:spcPts val="1050"/>
              </a:spcAft>
            </a:pPr>
            <a:r>
              <a:rPr lang="it" b="1" sz="1100">
                <a:latin typeface="Arial"/>
              </a:rPr>
              <a:t>5* La fame di diritti</a:t>
            </a:r>
          </a:p>
          <a:p>
            <a:pPr algn="just" marL="12700" marR="12700" indent="177800">
              <a:lnSpc>
                <a:spcPts val="1248"/>
              </a:lnSpc>
            </a:pPr>
            <a:r>
              <a:rPr lang="it" sz="1100">
                <a:latin typeface="Palatino Linotype"/>
              </a:rPr>
              <a:t>La fame dei fratelli. Risuonano le parole di Paolo VI nell'En-ciclica </a:t>
            </a:r>
            <a:r>
              <a:rPr lang="it" b="1" i="1" sz="950">
                <a:latin typeface="Palatino Linotype"/>
              </a:rPr>
              <a:t>Populorum Progressio</a:t>
            </a:r>
            <a:r>
              <a:rPr lang="it" sz="1100">
                <a:latin typeface="Palatino Linotype"/>
              </a:rPr>
              <a:t>: «Quando tanti popoli hanno fame, quando tante famiglie soffrono la miseria, quando tanti uomini vivono immersi nell'ignoranza, quando restano da costruire tante scuole, tanti ospedali, tante abitazioni degne di questo nome, ogni sperpero pubblico o privato, ogni spesa fatta per ostentazione nazionale o personale, ogni corsa agli armamenti diviene lo scandalo intollerabile».</a:t>
            </a:r>
          </a:p>
          <a:p>
            <a:pPr algn="just" marL="12700" marR="12700" indent="177800">
              <a:lnSpc>
                <a:spcPts val="1248"/>
              </a:lnSpc>
            </a:pPr>
            <a:r>
              <a:rPr lang="it" sz="1100">
                <a:latin typeface="Palatino Linotype"/>
              </a:rPr>
              <a:t>Sentii un giorno una espressione da don Giovanni Barra, educatore di giovani nella mia diocesi di origine, Pinerolo: «Sento in</a:t>
            </a:r>
          </a:p>
        </p:txBody>
      </p:sp>
      <p:sp>
        <p:nvSpPr>
          <p:cNvPr id="3" name=""/>
          <p:cNvSpPr/>
          <p:nvPr/>
        </p:nvSpPr>
        <p:spPr>
          <a:xfrm>
            <a:off x="4251960" y="7034784"/>
            <a:ext cx="216408" cy="128016"/>
          </a:xfrm>
          <a:prstGeom prst="rect">
            <a:avLst/>
          </a:prstGeom>
        </p:spPr>
        <p:txBody>
          <a:bodyPr lIns="0" tIns="0" rIns="0" bIns="0">
            <a:noAutofit/>
          </a:bodyPr>
          <a:p>
            <a:pPr marL="12700" indent="0"/>
            <a:r>
              <a:rPr lang="it" sz="1000">
                <a:latin typeface="Palatino Linotype"/>
              </a:rPr>
              <a:t>103</a:t>
            </a:r>
          </a:p>
        </p:txBody>
      </p:sp>
    </p:spTree>
  </p:cSld>
  <p:clrMapOvr>
    <a:overrideClrMapping bg1="lt1" tx1="dk1" bg2="lt2" tx2="dk2" accent1="accent1" accent2="accent2" accent3="accent3" accent4="accent4" accent5="accent5" accent6="accent6" hlink="hlink" folHlink="folHlink"/>
  </p:clrMapOvr>
</p:sld>
</file>

<file path=ppt/slides/slide10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61416" y="557784"/>
            <a:ext cx="3971544" cy="6047232"/>
          </a:xfrm>
          <a:prstGeom prst="rect">
            <a:avLst/>
          </a:prstGeom>
        </p:spPr>
        <p:txBody>
          <a:bodyPr lIns="0" tIns="0" rIns="0" bIns="0">
            <a:noAutofit/>
          </a:bodyPr>
          <a:p>
            <a:pPr algn="just" marL="12700" marR="12700" indent="0">
              <a:lnSpc>
                <a:spcPts val="1248"/>
              </a:lnSpc>
            </a:pPr>
            <a:r>
              <a:rPr lang="it" sz="1100">
                <a:latin typeface="Palatino Linotype"/>
              </a:rPr>
              <a:t>me la fame di mio fratello»; pensai che fosse una frase retorica, ma quando presi coscienza della realtà del mondo capii la grandezza del suo animo e il coraggio di pronunciare un simile pensiero.</a:t>
            </a:r>
          </a:p>
          <a:p>
            <a:pPr algn="just" marL="12700" indent="177800">
              <a:lnSpc>
                <a:spcPts val="1248"/>
              </a:lnSpc>
            </a:pPr>
            <a:r>
              <a:rPr lang="it" sz="1100">
                <a:latin typeface="Palatino Linotype"/>
              </a:rPr>
              <a:t>La fame dei fratelli. Ho aperto il giornale cercando in esso il significato della fame dei nostri fratelli. Ne è uscito un quadro sconcertante: pagine nelle quali si legge la mancanza di dignità di molti uomini anche della nostra terra: ecco la mafia, ecco la 'ndrangheta in Italia, e non solo questo. Nulla hanno a che vedere le notizie di politica, di soldi, di leggi finanziarie con la fame del fratello, la fame del povero africano o dell'uomo delle pampas, la fame del disoccupato, la fame delle popolazioni e degli uomini del sottosviluppo. Se i giornali volessero essere solo un poco più aderenti alla realtà, dovrebbero lasciare almeno una pagina bianca con sopra scritto: «Qui ci stanno tutte le mancanze di giustizia che non sappiamo e non vogliamo rivelare».</a:t>
            </a:r>
          </a:p>
          <a:p>
            <a:pPr algn="just" marL="12700" indent="177800">
              <a:lnSpc>
                <a:spcPts val="1248"/>
              </a:lnSpc>
            </a:pPr>
            <a:r>
              <a:rPr lang="it" sz="1100">
                <a:latin typeface="Palatino Linotype"/>
              </a:rPr>
              <a:t>Ho cercato la fame di libertà, e mi sono trovato di fronte a popoli che si combattono per i loro nazionalismi; ho trovato gruppi sociali che si contrappongono; ho trovato persone che si fanno violenza l'una contro l'altra violando la libertà. Ho cercato ancora la fame di giustizia, e ho trovato comportamenti e scandali che sono uno schiaffo alla dignità dell'uomo, perché si nega il pane, la giustizia, tutto, a coloro che «non hanno» e che «non possono».</a:t>
            </a:r>
          </a:p>
          <a:p>
            <a:pPr algn="just" marL="12700" indent="177800">
              <a:lnSpc>
                <a:spcPts val="1248"/>
              </a:lnSpc>
            </a:pPr>
            <a:r>
              <a:rPr lang="it" sz="1100">
                <a:latin typeface="Palatino Linotype"/>
              </a:rPr>
              <a:t>Ho cercato la fame di pace, e ho trovato innumerevoli guerre e nessuna voce di condanna; e questo per ragioni politiche non umane. Non c'è l'uomo al centro dell'interesse, non c'è il fratello, ma solo ragioni politiche.</a:t>
            </a:r>
          </a:p>
          <a:p>
            <a:pPr algn="just" marL="12700" indent="177800">
              <a:lnSpc>
                <a:spcPts val="1248"/>
              </a:lnSpc>
            </a:pPr>
            <a:r>
              <a:rPr lang="it" sz="1100">
                <a:latin typeface="Palatino Linotype"/>
              </a:rPr>
              <a:t>A questo punto ho chiuso il giornale. E mi sono detto che se tutte queste cose esistono, probabilmente è anche causa mia, perché io la fame del mio fratello non l'ho sentita.</a:t>
            </a:r>
          </a:p>
          <a:p>
            <a:pPr algn="just" marL="12700" indent="177800">
              <a:lnSpc>
                <a:spcPts val="1248"/>
              </a:lnSpc>
            </a:pPr>
            <a:r>
              <a:rPr lang="it" sz="1100">
                <a:latin typeface="Palatino Linotype"/>
              </a:rPr>
              <a:t>Che ho fatto io per tutta questa fame?</a:t>
            </a:r>
          </a:p>
          <a:p>
            <a:pPr algn="just" marL="12700" indent="177800">
              <a:lnSpc>
                <a:spcPts val="1248"/>
              </a:lnSpc>
            </a:pPr>
            <a:r>
              <a:rPr lang="it" sz="1100">
                <a:latin typeface="Palatino Linotype"/>
              </a:rPr>
              <a:t>Allora ho aperto un altro libro, uno dei tanti libri che leggo spesso, cioè uno scritto di don Primo Mazzolari, un uomo che ha sentito dentro di sé la fame di Dio, la fame di libertà, di giustizia, di amore verso il fratello. E prendendo a caso un brano - il volume è </a:t>
            </a:r>
            <a:r>
              <a:rPr lang="it" b="1" i="1" sz="950">
                <a:latin typeface="Palatino Linotype"/>
              </a:rPr>
              <a:t>Cara terra</a:t>
            </a:r>
            <a:r>
              <a:rPr lang="it" sz="1100">
                <a:latin typeface="Palatino Linotype"/>
              </a:rPr>
              <a:t> (pp. 130-132), nel quale descrive la rottura degli argini del Po e l'inondazione delle terre di cui lui era il parroco -, vi si trova il cuore del pastore: un risvolto diverso da quello che ho trovato sulle pagine dei giornali:</a:t>
            </a:r>
          </a:p>
        </p:txBody>
      </p:sp>
      <p:sp>
        <p:nvSpPr>
          <p:cNvPr id="3" name=""/>
          <p:cNvSpPr/>
          <p:nvPr/>
        </p:nvSpPr>
        <p:spPr>
          <a:xfrm>
            <a:off x="652272" y="7013448"/>
            <a:ext cx="216408" cy="131064"/>
          </a:xfrm>
          <a:prstGeom prst="rect">
            <a:avLst/>
          </a:prstGeom>
        </p:spPr>
        <p:txBody>
          <a:bodyPr lIns="0" tIns="0" rIns="0" bIns="0">
            <a:noAutofit/>
          </a:bodyPr>
          <a:p>
            <a:pPr marL="12700" indent="0"/>
            <a:r>
              <a:rPr lang="it" sz="1000">
                <a:latin typeface="Palatino Linotype"/>
              </a:rPr>
              <a:t>104</a:t>
            </a:r>
          </a:p>
        </p:txBody>
      </p:sp>
    </p:spTree>
  </p:cSld>
  <p:clrMapOvr>
    <a:overrideClrMapping bg1="lt1" tx1="dk1" bg2="lt2" tx2="dk2" accent1="accent1" accent2="accent2" accent3="accent3" accent4="accent4" accent5="accent5" accent6="accent6" hlink="hlink" folHlink="folHlink"/>
  </p:clrMapOvr>
</p:sld>
</file>

<file path=ppt/slides/slide10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27304" y="557784"/>
            <a:ext cx="3947160" cy="4989576"/>
          </a:xfrm>
          <a:prstGeom prst="rect">
            <a:avLst/>
          </a:prstGeom>
        </p:spPr>
        <p:txBody>
          <a:bodyPr lIns="0" tIns="0" rIns="0" bIns="0">
            <a:noAutofit/>
          </a:bodyPr>
          <a:p>
            <a:pPr algn="just" marL="177800" marR="12700" indent="177800">
              <a:lnSpc>
                <a:spcPts val="1092"/>
              </a:lnSpc>
            </a:pPr>
            <a:r>
              <a:rPr lang="it" sz="1100">
                <a:latin typeface="Palatino Linotype"/>
              </a:rPr>
              <a:t>L'argine di terra ha ceduto: ma il cuore degli uomini si è fatto contro le acque inondanti. Infatti, il mondo si è commosso, e da ogni parte ci son venuti gli aiuti. Più che nomi, abbiamo davanti volti, tanti volti trasfigurati dalla pietà. Forse non li rivedremo più, non ci incontreremo più con questi ignoti e cari fratelli, ma la fede nella bontà nessuno ce la porterà via.</a:t>
            </a:r>
          </a:p>
          <a:p>
            <a:pPr algn="just" marL="177800" marR="12700" indent="177800">
              <a:lnSpc>
                <a:spcPts val="1092"/>
              </a:lnSpc>
            </a:pPr>
            <a:r>
              <a:rPr lang="it" sz="1100">
                <a:latin typeface="Palatino Linotype"/>
              </a:rPr>
              <a:t>Noi eravamo male in arnese per l'acqua, il fango e gli strapazzi: ma il guardarli rincuorava. Il gramo, che pure c'è in ogni creatura, pareva scomparso: più niente contava, non le opinioni, non la tessera, se del paese o forestiero.</a:t>
            </a:r>
          </a:p>
          <a:p>
            <a:pPr algn="just" marL="177800" marR="12700" indent="177800">
              <a:lnSpc>
                <a:spcPts val="1092"/>
              </a:lnSpc>
            </a:pPr>
            <a:r>
              <a:rPr lang="it" sz="1100">
                <a:latin typeface="Palatino Linotype"/>
              </a:rPr>
              <a:t>Era un uomo che aveva pietà, quindi un compagno, un amico, un fratello.</a:t>
            </a:r>
          </a:p>
          <a:p>
            <a:pPr algn="just" marL="177800" marR="12700" indent="177800">
              <a:lnSpc>
                <a:spcPts val="1092"/>
              </a:lnSpc>
            </a:pPr>
            <a:r>
              <a:rPr lang="it" sz="1100">
                <a:latin typeface="Palatino Linotype"/>
              </a:rPr>
              <a:t>Le acque crescevano, le rovine crescevano: di fronte, cresceva la fraternità. Anche la fraternità ha sorpassato in quei giorni il livello di guardia.</a:t>
            </a:r>
          </a:p>
          <a:p>
            <a:pPr algn="just" marL="177800" marR="12700" indent="177800">
              <a:lnSpc>
                <a:spcPts val="1092"/>
              </a:lnSpc>
            </a:pPr>
            <a:r>
              <a:rPr lang="it" sz="1100">
                <a:latin typeface="Palatino Linotype"/>
              </a:rPr>
              <a:t>Senza volerlo, mi son chiesto di dove mai venisse un sentimento che mi pareva quasi nuovo o almeno poco usato.</a:t>
            </a:r>
          </a:p>
          <a:p>
            <a:pPr algn="just" marL="177800" marR="12700" indent="177800">
              <a:lnSpc>
                <a:spcPts val="1092"/>
              </a:lnSpc>
            </a:pPr>
            <a:r>
              <a:rPr lang="it" sz="1100">
                <a:latin typeface="Palatino Linotype"/>
              </a:rPr>
              <a:t>Non seppi darmi una risposta: non so darmela neanche oggi in modo esatto.</a:t>
            </a:r>
          </a:p>
          <a:p>
            <a:pPr algn="just" marL="177800" marR="12700" indent="177800">
              <a:lnSpc>
                <a:spcPts val="1092"/>
              </a:lnSpc>
            </a:pPr>
            <a:r>
              <a:rPr lang="it" sz="1100">
                <a:latin typeface="Palatino Linotype"/>
              </a:rPr>
              <a:t>Ma non conta spiegare: conta aver visto cosa c'è in fondo all'uomo; conta aver toccato una capacità di bene che può rimediare, se non ce ne scordiamo e non abbiamo paura di usarla, i guai di quaggiù: e quelli che non può portare via, li fa sopportabili. Quasi non mi dispiace che gli uomini non siano onnipotenti: mi dispiacerebbe troppo se noi, poveri uomini, non sapessimo volerci bene.</a:t>
            </a:r>
          </a:p>
          <a:p>
            <a:pPr algn="just" marL="177800" marR="12700" indent="177800">
              <a:lnSpc>
                <a:spcPts val="1092"/>
              </a:lnSpc>
              <a:spcAft>
                <a:spcPts val="630"/>
              </a:spcAft>
            </a:pPr>
            <a:r>
              <a:rPr lang="it" sz="1100">
                <a:latin typeface="Palatino Linotype"/>
              </a:rPr>
              <a:t>L'uomo buono vale infinitamente di più dell'uomo che crede di saper tutto e di poter fare tutto. Chi ci ha insegnato a essere buoni e ad aver tanta sete di bontà? Io non vidi il Signore camminare sulle acque, vidi però venire sulle acque la bontà.</a:t>
            </a:r>
          </a:p>
          <a:p>
            <a:pPr algn="just" indent="165100">
              <a:spcAft>
                <a:spcPts val="210"/>
              </a:spcAft>
            </a:pPr>
            <a:r>
              <a:rPr lang="it" sz="1100">
                <a:latin typeface="Palatino Linotype"/>
              </a:rPr>
              <a:t>Cristo pone con poche parole questo problema: «Ho avuto</a:t>
            </a:r>
          </a:p>
          <a:p>
            <a:pPr indent="0">
              <a:spcAft>
                <a:spcPts val="1890"/>
              </a:spcAft>
            </a:pPr>
            <a:r>
              <a:rPr lang="it" sz="1100">
                <a:latin typeface="Palatino Linotype"/>
              </a:rPr>
              <a:t>fame e mi avete dato da mangiare».</a:t>
            </a:r>
          </a:p>
          <a:p>
            <a:pPr indent="0">
              <a:spcAft>
                <a:spcPts val="1050"/>
              </a:spcAft>
            </a:pPr>
            <a:r>
              <a:rPr lang="it" b="1" sz="1100">
                <a:latin typeface="Arial"/>
              </a:rPr>
              <a:t>6* L'Eucaristia e la costruzione della città</a:t>
            </a:r>
          </a:p>
        </p:txBody>
      </p:sp>
      <p:sp>
        <p:nvSpPr>
          <p:cNvPr id="3" name=""/>
          <p:cNvSpPr/>
          <p:nvPr/>
        </p:nvSpPr>
        <p:spPr>
          <a:xfrm>
            <a:off x="527304" y="5721096"/>
            <a:ext cx="3947160" cy="1133856"/>
          </a:xfrm>
          <a:prstGeom prst="rect">
            <a:avLst/>
          </a:prstGeom>
        </p:spPr>
        <p:txBody>
          <a:bodyPr lIns="0" tIns="0" rIns="0" bIns="0">
            <a:noAutofit/>
          </a:bodyPr>
          <a:p>
            <a:pPr algn="just" indent="165100">
              <a:lnSpc>
                <a:spcPts val="1248"/>
              </a:lnSpc>
              <a:spcBef>
                <a:spcPts val="1050"/>
              </a:spcBef>
            </a:pPr>
            <a:r>
              <a:rPr lang="it" sz="1100">
                <a:latin typeface="Palatino Linotype"/>
              </a:rPr>
              <a:t>Siamo in </a:t>
            </a:r>
            <a:r>
              <a:rPr lang="it" sz="1100">
                <a:latin typeface="Palatino Linotype"/>
              </a:rPr>
              <a:t>un </a:t>
            </a:r>
            <a:r>
              <a:rPr lang="it" sz="1100">
                <a:latin typeface="Palatino Linotype"/>
              </a:rPr>
              <a:t>mondo che ha fame.</a:t>
            </a:r>
          </a:p>
          <a:p>
            <a:pPr algn="just" marR="12700" indent="165100">
              <a:lnSpc>
                <a:spcPts val="1248"/>
              </a:lnSpc>
            </a:pPr>
            <a:r>
              <a:rPr lang="it" sz="1100">
                <a:latin typeface="Palatino Linotype"/>
              </a:rPr>
              <a:t>Normalmente ci si ferma alla fame di pane o, al più, alla fame di lavoro, di casa, di libertà, di giustizia; una fame che non si sazia mai perché manca la fame di amore.</a:t>
            </a:r>
          </a:p>
          <a:p>
            <a:pPr algn="just" marR="12700" indent="165100">
              <a:lnSpc>
                <a:spcPts val="1248"/>
              </a:lnSpc>
            </a:pPr>
            <a:r>
              <a:rPr lang="it" sz="1100">
                <a:latin typeface="Palatino Linotype"/>
              </a:rPr>
              <a:t>Si sente il bisogno di essere amati: la famiglia, la comunità, un amico... Essere amati: essere amati e amare è la fame di ogni uomo e di ogni popolo.</a:t>
            </a:r>
          </a:p>
        </p:txBody>
      </p:sp>
      <p:sp>
        <p:nvSpPr>
          <p:cNvPr id="4" name=""/>
          <p:cNvSpPr/>
          <p:nvPr/>
        </p:nvSpPr>
        <p:spPr>
          <a:xfrm>
            <a:off x="4276344" y="7025640"/>
            <a:ext cx="213360" cy="128016"/>
          </a:xfrm>
          <a:prstGeom prst="rect">
            <a:avLst/>
          </a:prstGeom>
        </p:spPr>
        <p:txBody>
          <a:bodyPr lIns="0" tIns="0" rIns="0" bIns="0">
            <a:noAutofit/>
          </a:bodyPr>
          <a:p>
            <a:pPr marL="12700" indent="0"/>
            <a:r>
              <a:rPr lang="it" sz="1000">
                <a:latin typeface="Palatino Linotype"/>
              </a:rPr>
              <a:t>105</a:t>
            </a:r>
          </a:p>
        </p:txBody>
      </p:sp>
    </p:spTree>
  </p:cSld>
  <p:clrMapOvr>
    <a:overrideClrMapping bg1="lt1" tx1="dk1" bg2="lt2" tx2="dk2" accent1="accent1" accent2="accent2" accent3="accent3" accent4="accent4" accent5="accent5" accent6="accent6" hlink="hlink" folHlink="folHlink"/>
  </p:clrMapOvr>
</p:sld>
</file>

<file path=ppt/slides/slide10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52272" y="548640"/>
            <a:ext cx="3968496" cy="6364224"/>
          </a:xfrm>
          <a:prstGeom prst="rect">
            <a:avLst/>
          </a:prstGeom>
        </p:spPr>
        <p:txBody>
          <a:bodyPr lIns="0" tIns="0" rIns="0" bIns="0">
            <a:noAutofit/>
          </a:bodyPr>
          <a:p>
            <a:pPr algn="just" marL="12700" indent="177800">
              <a:lnSpc>
                <a:spcPts val="1248"/>
              </a:lnSpc>
            </a:pPr>
            <a:r>
              <a:rPr lang="it" sz="1100">
                <a:latin typeface="Palatino Linotype"/>
              </a:rPr>
              <a:t>L'apostolo Giovanni ha compreso tutto questo, e insiste con i suoi cristiani: «Amiamoci gli uni gli altri - scrive nella sua prima lettera - perché l'amore è da Dio: chiunque ama è generato da Dio e conosce Dio. Chi non ama non ha conosciuto Dio, perché Dio è amore. In questo si è manifestato l'amore di Dio per noi. Dio ha mandato il suo unigenito Figlio nel mondo, perché noi avessimo la vita per lui. In questo sta l'amore: non siamo stati noi ad amare Dio, ma è lui che ha amato noi e ha mandato il suo Figlio come vittima di espiazione per i nostri peccati. Carissimi, se Dio ci ha amato, anche noi dobbiamo amarci gli uni gli altri» </a:t>
            </a:r>
            <a:r>
              <a:rPr lang="it" b="1" i="1" sz="950">
                <a:latin typeface="Palatino Linotype"/>
              </a:rPr>
              <a:t>(Gv</a:t>
            </a:r>
            <a:r>
              <a:rPr lang="it" sz="1100">
                <a:latin typeface="Palatino Linotype"/>
              </a:rPr>
              <a:t> 4,7ss).</a:t>
            </a:r>
          </a:p>
          <a:p>
            <a:pPr algn="just" marL="12700" indent="177800">
              <a:lnSpc>
                <a:spcPts val="1248"/>
              </a:lnSpc>
            </a:pPr>
            <a:r>
              <a:rPr lang="it" sz="1100">
                <a:latin typeface="Palatino Linotype"/>
              </a:rPr>
              <a:t>Si è immersi in un'atmosfera di amore, e dovrebbe essere naturale, essenziale. Purtroppo amiamo con difficoltà. E se non amiamo è perché non abbiamo sete di amore, poiché tutto quello che noi sentiamo e a cui siamo stati educati sovente allontana dall'amore, dal «volere il bene», che non è solamente una figura, un simbolo, ma qualcosa di concreto e di tangibile.</a:t>
            </a:r>
          </a:p>
          <a:p>
            <a:pPr algn="just" marL="12700" indent="177800">
              <a:lnSpc>
                <a:spcPts val="1248"/>
              </a:lnSpc>
            </a:pPr>
            <a:r>
              <a:rPr lang="it" sz="1100">
                <a:latin typeface="Palatino Linotype"/>
              </a:rPr>
              <a:t>Sentiamo la necessità di amare e di essere amati anche se incappiamo nelle fughe dell'egoismo chiudendoci a tutto e a tutti, nel soddisfacimento di noi stessi, nell'indifferentismo...</a:t>
            </a:r>
          </a:p>
          <a:p>
            <a:pPr algn="just" marL="12700" indent="177800">
              <a:lnSpc>
                <a:spcPts val="1248"/>
              </a:lnSpc>
            </a:pPr>
            <a:r>
              <a:rPr lang="it" sz="1100">
                <a:latin typeface="Palatino Linotype"/>
              </a:rPr>
              <a:t>Oggi i fratelli si uccidono, muoiono di fame, non hanno lavoro, non hanno pace, non hanno giustizia, non hanno libertà: ma ai più di noi tutto questo non importa. Anche noi intraprendiamo quella fuga nella solitudine che, come un tarlo, ci divora dentro e ci fa perdere il senso stesso della vita. Così ci sono persone che sono condannate alla solitudine per questa mancanza d'amore; la solitudine dell'uomo a cui è stato negato tutto e che vive nel deserto del cuore è certamente tragica.</a:t>
            </a:r>
          </a:p>
          <a:p>
            <a:pPr algn="just" marL="12700" indent="177800">
              <a:lnSpc>
                <a:spcPts val="1248"/>
              </a:lnSpc>
            </a:pPr>
            <a:r>
              <a:rPr lang="it" sz="1100">
                <a:latin typeface="Palatino Linotype"/>
              </a:rPr>
              <a:t>L'Eucaristia può e vuole riempire il cuore di ogni uomo.</a:t>
            </a:r>
          </a:p>
          <a:p>
            <a:pPr algn="just" marL="12700" indent="177800">
              <a:lnSpc>
                <a:spcPts val="1248"/>
              </a:lnSpc>
            </a:pPr>
            <a:r>
              <a:rPr lang="it" sz="1100">
                <a:latin typeface="Palatino Linotype"/>
              </a:rPr>
              <a:t>La Chiesa fa l'Eucaristia, e l'Eucaristia fa la Chiesa, la edifica come segno e strumento dell'intima unione fra Dio e l'uomo e degli uomini fra loro. Ricorda Paolo ai cristiani di Corinto: «Il calice della benedizione che noi benediciamo, non è forse comunione con il sangue di Cristo? E il pane che noi spezziamo non è forse comunione cori il corpo di Cristo? E poiché c'è un solo pane, noi pur essendo molti siamo un corpo solo, tutti infatti partecipano ad un unico pane» </a:t>
            </a:r>
            <a:r>
              <a:rPr lang="it" b="1" i="1" sz="950">
                <a:latin typeface="Palatino Linotype"/>
              </a:rPr>
              <a:t>(ICor</a:t>
            </a:r>
            <a:r>
              <a:rPr lang="it" sz="1100">
                <a:latin typeface="Palatino Linotype"/>
              </a:rPr>
              <a:t> 10,14-17).</a:t>
            </a:r>
          </a:p>
          <a:p>
            <a:pPr algn="just" marL="12700" indent="177800">
              <a:lnSpc>
                <a:spcPts val="1248"/>
              </a:lnSpc>
            </a:pPr>
            <a:r>
              <a:rPr lang="it" sz="1100">
                <a:latin typeface="Palatino Linotype"/>
              </a:rPr>
              <a:t>L'assemblea eucaristica è perciò, più di ogni altro, il luogo e il momento in cui la Chiesa si realizza in unità e manifesta visibilmente agli uomini il suo essere Una.</a:t>
            </a:r>
          </a:p>
          <a:p>
            <a:pPr algn="just" marL="12700" indent="177800">
              <a:lnSpc>
                <a:spcPts val="1248"/>
              </a:lnSpc>
            </a:pPr>
            <a:r>
              <a:rPr lang="it" sz="1100">
                <a:latin typeface="Palatino Linotype"/>
              </a:rPr>
              <a:t>In tutte le comunità locali, anche le più piccole e povere,</a:t>
            </a:r>
          </a:p>
        </p:txBody>
      </p:sp>
      <p:sp>
        <p:nvSpPr>
          <p:cNvPr id="3" name=""/>
          <p:cNvSpPr/>
          <p:nvPr/>
        </p:nvSpPr>
        <p:spPr>
          <a:xfrm>
            <a:off x="640080" y="7004304"/>
            <a:ext cx="216408" cy="128016"/>
          </a:xfrm>
          <a:prstGeom prst="rect">
            <a:avLst/>
          </a:prstGeom>
        </p:spPr>
        <p:txBody>
          <a:bodyPr lIns="0" tIns="0" rIns="0" bIns="0">
            <a:noAutofit/>
          </a:bodyPr>
          <a:p>
            <a:pPr marL="25400" indent="0"/>
            <a:r>
              <a:rPr lang="it" sz="1000">
                <a:latin typeface="Palatino Linotype"/>
              </a:rPr>
              <a:t>106</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82752" y="579120"/>
            <a:ext cx="3968496" cy="6306312"/>
          </a:xfrm>
          <a:prstGeom prst="rect">
            <a:avLst/>
          </a:prstGeom>
        </p:spPr>
        <p:txBody>
          <a:bodyPr lIns="0" tIns="0" rIns="0" bIns="0">
            <a:noAutofit/>
          </a:bodyPr>
          <a:p>
            <a:pPr algn="just" marL="12700" indent="177800">
              <a:lnSpc>
                <a:spcPts val="1248"/>
              </a:lnSpc>
              <a:spcAft>
                <a:spcPts val="210"/>
              </a:spcAft>
            </a:pPr>
            <a:r>
              <a:rPr lang="it" sz="1050">
                <a:latin typeface="Palatino Linotype"/>
              </a:rPr>
              <a:t>L</a:t>
            </a:r>
            <a:r>
              <a:rPr lang="it" b="1" i="1" sz="1000">
                <a:latin typeface="Palatino Linotype"/>
              </a:rPr>
              <a:t>'Anno dell'Eucaristia</a:t>
            </a:r>
            <a:r>
              <a:rPr lang="it" sz="1050">
                <a:latin typeface="Palatino Linotype"/>
              </a:rPr>
              <a:t> offre una preziosa occasione per riflettere, da angolature diverse, su questa «colonna» della vitalità della Chiesa e della nostra tradizione spirituale. A questo sono mirati gli otto contributi raccolti nel presente quaderno.</a:t>
            </a:r>
          </a:p>
          <a:p>
            <a:pPr algn="just" marL="12700" indent="177800">
              <a:lnSpc>
                <a:spcPts val="1224"/>
              </a:lnSpc>
              <a:spcAft>
                <a:spcPts val="210"/>
              </a:spcAft>
            </a:pPr>
            <a:r>
              <a:rPr lang="it" b="1" sz="1050">
                <a:latin typeface="Palatino Linotype"/>
              </a:rPr>
              <a:t>Giorgio Zevini </a:t>
            </a:r>
            <a:r>
              <a:rPr lang="it" sz="1050">
                <a:latin typeface="Palatino Linotype"/>
              </a:rPr>
              <a:t>ci offre un esempio di lectio sul discorso del «pane di vita».</a:t>
            </a:r>
          </a:p>
          <a:p>
            <a:pPr algn="just" marL="12700" indent="177800">
              <a:lnSpc>
                <a:spcPts val="1236"/>
              </a:lnSpc>
              <a:spcAft>
                <a:spcPts val="210"/>
              </a:spcAft>
            </a:pPr>
            <a:r>
              <a:rPr lang="it" b="1" sz="1050">
                <a:latin typeface="Palatino Linotype"/>
              </a:rPr>
              <a:t>Andrea Bozzolo </a:t>
            </a:r>
            <a:r>
              <a:rPr lang="it" sz="1050">
                <a:latin typeface="Palatino Linotype"/>
              </a:rPr>
              <a:t>intesse una sostanziosa meditazione teologica sul Triduo Santo, centro di tutto l'anno liturgico.</a:t>
            </a:r>
          </a:p>
          <a:p>
            <a:pPr algn="just" marL="12700" indent="177800">
              <a:lnSpc>
                <a:spcPts val="1236"/>
              </a:lnSpc>
              <a:spcAft>
                <a:spcPts val="210"/>
              </a:spcAft>
            </a:pPr>
            <a:r>
              <a:rPr lang="it" b="1" sz="1050">
                <a:latin typeface="Palatino Linotype"/>
              </a:rPr>
              <a:t>Gianfranco Venturi </a:t>
            </a:r>
            <a:r>
              <a:rPr lang="it" sz="1050">
                <a:latin typeface="Palatino Linotype"/>
              </a:rPr>
              <a:t>ripercorre i vari momenti della celebrazione eucaristica per evidenziare come la partecipazione cosciente e piena ci abiliti ad esprimere nel quotidiano ciò che celebriamo nel mistero.</a:t>
            </a:r>
          </a:p>
          <a:p>
            <a:pPr algn="just" marL="12700" indent="177800">
              <a:lnSpc>
                <a:spcPts val="1236"/>
              </a:lnSpc>
              <a:spcAft>
                <a:spcPts val="210"/>
              </a:spcAft>
            </a:pPr>
            <a:r>
              <a:rPr lang="it" b="1" sz="1050">
                <a:latin typeface="Palatino Linotype"/>
              </a:rPr>
              <a:t>Paolo Ripa di Meana, </a:t>
            </a:r>
            <a:r>
              <a:rPr lang="it" sz="1050">
                <a:latin typeface="Palatino Linotype"/>
              </a:rPr>
              <a:t>partendo dall'espressione «l'Eucaristia fa la Chiesa», riflette su quel modo particolarissimo di realizzare e di vivere la Chiesa che è la vita consacrata, nelle sue tre dimensioni: la consacrazione, la comunione e la contemplazione.</a:t>
            </a:r>
          </a:p>
          <a:p>
            <a:pPr algn="just" marL="12700" indent="177800">
              <a:lnSpc>
                <a:spcPts val="1248"/>
              </a:lnSpc>
              <a:spcAft>
                <a:spcPts val="210"/>
              </a:spcAft>
            </a:pPr>
            <a:r>
              <a:rPr lang="it" b="1" sz="1050">
                <a:latin typeface="Palatino Linotype"/>
              </a:rPr>
              <a:t>Aldo Giraudo, </a:t>
            </a:r>
            <a:r>
              <a:rPr lang="it" sz="1050">
                <a:latin typeface="Palatino Linotype"/>
              </a:rPr>
              <a:t>attraverso alcuni testi di don Bosco, mette in risalto il legame tra spiritualità eucaristica, vita virtuosa e contemplazione nella pedagogia del nostro fondatore.</a:t>
            </a:r>
          </a:p>
          <a:p>
            <a:pPr algn="just" marL="12700" indent="177800">
              <a:lnSpc>
                <a:spcPts val="1248"/>
              </a:lnSpc>
              <a:spcAft>
                <a:spcPts val="210"/>
              </a:spcAft>
            </a:pPr>
            <a:r>
              <a:rPr lang="it" b="1" sz="1050">
                <a:latin typeface="Palatino Linotype"/>
              </a:rPr>
              <a:t>Piera Cavaglià </a:t>
            </a:r>
            <a:r>
              <a:rPr lang="it" sz="1050">
                <a:latin typeface="Palatino Linotype"/>
              </a:rPr>
              <a:t>presenta la dimensione eucaristica della spiritualità educativa di santa Maria Domenica Mazzarello e l'ispirazione che ne possono trarre oggi le Figlie di Maria Ausiliatrice.</a:t>
            </a:r>
          </a:p>
          <a:p>
            <a:pPr algn="just" marL="12700" indent="177800">
              <a:lnSpc>
                <a:spcPts val="1248"/>
              </a:lnSpc>
              <a:spcAft>
                <a:spcPts val="210"/>
              </a:spcAft>
            </a:pPr>
            <a:r>
              <a:rPr lang="it" sz="1050">
                <a:latin typeface="Palatino Linotype"/>
              </a:rPr>
              <a:t>Il contributo di </a:t>
            </a:r>
            <a:r>
              <a:rPr lang="it" b="1" sz="1050">
                <a:latin typeface="Palatino Linotype"/>
              </a:rPr>
              <a:t>mons. Fernando Charrier, </a:t>
            </a:r>
            <a:r>
              <a:rPr lang="it" sz="1050">
                <a:latin typeface="Palatino Linotype"/>
              </a:rPr>
              <a:t>vescovo di Alessandria, e presidente della Commissione Episcopale per i problemi sociali, il lavoro, la giustizia e la pace, ci invita a riflettere sulle conseguenze operative che possiamo far scaturire dall'Eucaristia per la «costruzione della città»: nel segno dell'Eucaristia i cristiani sono chiamati a ispirare la loro azione nel sociale ad un atteggiamento di donazione gratuita e di solidale condivisione di ogni situazione che veda l'uomo debole, emarginato, solo, privo dei diritti fondamentali o della sua dignità personale.</a:t>
            </a:r>
          </a:p>
          <a:p>
            <a:pPr algn="just" marL="12700" indent="177800">
              <a:lnSpc>
                <a:spcPts val="1236"/>
              </a:lnSpc>
            </a:pPr>
            <a:r>
              <a:rPr lang="it" sz="1050">
                <a:latin typeface="Palatino Linotype"/>
              </a:rPr>
              <a:t>Chiude il quaderno un'intervista con </a:t>
            </a:r>
            <a:r>
              <a:rPr lang="it" b="1" sz="1050">
                <a:latin typeface="Palatino Linotype"/>
              </a:rPr>
              <a:t>don Paolo Gariglio, </a:t>
            </a:r>
            <a:r>
              <a:rPr lang="it" sz="1050">
                <a:latin typeface="Palatino Linotype"/>
              </a:rPr>
              <a:t>parroco della diocesi di Torino che, ispirandosi alla metodologia di don Bosco, da quasi cinquantanni lavora con gli adolescenti della periferia urbana avvalendosi del ministero dei giovani animatori e valorizzando la «pedagogia dei sacramenti».</a:t>
            </a:r>
          </a:p>
        </p:txBody>
      </p:sp>
      <p:sp>
        <p:nvSpPr>
          <p:cNvPr id="3" name=""/>
          <p:cNvSpPr/>
          <p:nvPr/>
        </p:nvSpPr>
        <p:spPr>
          <a:xfrm>
            <a:off x="667512" y="7037832"/>
            <a:ext cx="91440" cy="128016"/>
          </a:xfrm>
          <a:prstGeom prst="rect">
            <a:avLst/>
          </a:prstGeom>
        </p:spPr>
        <p:txBody>
          <a:bodyPr lIns="0" tIns="0" rIns="0" bIns="0">
            <a:noAutofit/>
          </a:bodyPr>
          <a:p>
            <a:pPr marL="25400" indent="0"/>
            <a:r>
              <a:rPr lang="it" sz="1000">
                <a:latin typeface="Palatino Linotype"/>
              </a:rPr>
              <a:t>8</a:t>
            </a:r>
          </a:p>
        </p:txBody>
      </p:sp>
    </p:spTree>
  </p:cSld>
  <p:clrMapOvr>
    <a:overrideClrMapping bg1="lt1" tx1="dk1" bg2="lt2" tx2="dk2" accent1="accent1" accent2="accent2" accent3="accent3" accent4="accent4" accent5="accent5" accent6="accent6" hlink="hlink" folHlink="folHlink"/>
  </p:clrMapOvr>
</p:sld>
</file>

<file path=ppt/slides/slide11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39496" y="563880"/>
            <a:ext cx="3971544" cy="6373368"/>
          </a:xfrm>
          <a:prstGeom prst="rect">
            <a:avLst/>
          </a:prstGeom>
        </p:spPr>
        <p:txBody>
          <a:bodyPr lIns="0" tIns="0" rIns="0" bIns="0">
            <a:noAutofit/>
          </a:bodyPr>
          <a:p>
            <a:pPr algn="just" marL="12700" indent="0">
              <a:lnSpc>
                <a:spcPts val="1248"/>
              </a:lnSpc>
            </a:pPr>
            <a:r>
              <a:rPr lang="it" sz="1100">
                <a:latin typeface="Palatino Linotype"/>
              </a:rPr>
              <a:t>ovunque si celebra l'Eucaristia si raccoglie la Chiesa una, santa, cattolica e apostolica. Come Cristo è indivisibile, così la Chiesa. L'Eucaristia fa sì che la Chiesa sia presente nelle comunità locali, non come una qualsiasi istituzione nelle sue articolazione periferiche, ma in pienezza di realtà e di mistero: in ogni frammento del pane consacrato c'è tutto il corpo di Cristo.</a:t>
            </a:r>
          </a:p>
          <a:p>
            <a:pPr algn="just" marL="12700" marR="12700" indent="177800">
              <a:lnSpc>
                <a:spcPts val="1248"/>
              </a:lnSpc>
            </a:pPr>
            <a:r>
              <a:rPr lang="it" sz="1100">
                <a:latin typeface="Palatino Linotype"/>
              </a:rPr>
              <a:t>Nell'Eucaristia c'è dunque la radice dell'unità e della fraternità. Ogni divisione e ogni settorialismo inquina questa realtà e contrasta con il segno di comunione che l'Eucaristia realizza. Da qui l'invito pressante: «Non basta mangiare il corpo di Cristo, bisogna diventare il corpo di Cristo che è la Chiesa». Non si può fare l'Eucaristia senza fare Chiesa. Non si può mangiare il pane eucaristico senza fare comunione nella Chiesa, dove per Chiesa non si intende una realtà generica o chiusa in un gruppo particolare, ma la comunità cristiana nella sua pienezza, stretta attorno ai suoi Pastori: Chiesa universale e Chiesa particolare che ha rispettivamente nel Papa e nel proprio Vescovo il centro e il fondamento della propria unità.</a:t>
            </a:r>
          </a:p>
          <a:p>
            <a:pPr algn="just" marL="12700" marR="12700" indent="177800">
              <a:lnSpc>
                <a:spcPts val="1248"/>
              </a:lnSpc>
            </a:pPr>
            <a:r>
              <a:rPr lang="it" sz="1100">
                <a:latin typeface="Palatino Linotype"/>
              </a:rPr>
              <a:t>Ogni celebrazione eucaristica richiama la totalità della comunità dei credenti, la sua cattolicità. Anche se le porte del luogo dove l'Eucaristia viene celebrata sembrano chiuse, in realtà esse sono spalancate sulla Chiesa tutta, perché in quel pane e in quel vino è come raccolta in unità tutta l'umanità redenta e l'intera creazione.</a:t>
            </a:r>
          </a:p>
          <a:p>
            <a:pPr algn="just" marL="12700" marR="12700" indent="177800">
              <a:lnSpc>
                <a:spcPts val="1248"/>
              </a:lnSpc>
            </a:pPr>
            <a:r>
              <a:rPr lang="it" sz="1100">
                <a:latin typeface="Palatino Linotype"/>
              </a:rPr>
              <a:t>L'Eucaristia realizza e manifesta pienamente la missione della Chiesa di essere sacramento di unità di tutto il genere umano. La situazione del mondo moderno è caratterizzata dallo stabilirsi tra gli uomini di vincoli sociali, tecnici, culturali sempre più stretti. Non esistono oggi nel mondo isole vergini e intangibili. Eppure mentre più forti si fanno i legami di interdipendenza e la spinta di tutti per valori condivisi, resistono ancora forti divisioni e insanabili squilibri nei vari campi dell'esistenza umana.</a:t>
            </a:r>
          </a:p>
          <a:p>
            <a:pPr algn="just" marL="12700" marR="12700" indent="177800">
              <a:lnSpc>
                <a:spcPts val="1248"/>
              </a:lnSpc>
            </a:pPr>
            <a:r>
              <a:rPr lang="it" sz="1100">
                <a:latin typeface="Palatino Linotype"/>
              </a:rPr>
              <a:t>Celebrando il Cristo morto e risorto, vera «pace» e riconciliazione dell'umanità, la Chiesa si propone come fondamento ultimo dell'unità da costruire tra le persone e tra i popoli. Cristo è già ora spazio definitivo di questa unità non più provvisoria e precaria. Tuttavia mediante il suo Spirito e la Chiesa Egli agisce come un seme che deve crescere sino al tempo della messe matura. Questo seme è la sua vita: quella vissuta con instancabile pellegrinaggio per annunziare ai poveri il lieto annuncio e quella offerta nel</a:t>
            </a:r>
          </a:p>
        </p:txBody>
      </p:sp>
      <p:sp>
        <p:nvSpPr>
          <p:cNvPr id="3" name=""/>
          <p:cNvSpPr/>
          <p:nvPr/>
        </p:nvSpPr>
        <p:spPr>
          <a:xfrm>
            <a:off x="4306824" y="7028688"/>
            <a:ext cx="219456" cy="128016"/>
          </a:xfrm>
          <a:prstGeom prst="rect">
            <a:avLst/>
          </a:prstGeom>
        </p:spPr>
        <p:txBody>
          <a:bodyPr lIns="0" tIns="0" rIns="0" bIns="0">
            <a:noAutofit/>
          </a:bodyPr>
          <a:p>
            <a:pPr marL="25400" indent="0"/>
            <a:r>
              <a:rPr lang="it" sz="1000">
                <a:latin typeface="Palatino Linotype"/>
              </a:rPr>
              <a:t>107</a:t>
            </a:r>
          </a:p>
        </p:txBody>
      </p:sp>
    </p:spTree>
  </p:cSld>
  <p:clrMapOvr>
    <a:overrideClrMapping bg1="lt1" tx1="dk1" bg2="lt2" tx2="dk2" accent1="accent1" accent2="accent2" accent3="accent3" accent4="accent4" accent5="accent5" accent6="accent6" hlink="hlink" folHlink="folHlink"/>
  </p:clrMapOvr>
</p:sld>
</file>

<file path=ppt/slides/slide11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3128" y="557784"/>
            <a:ext cx="3971544" cy="6373368"/>
          </a:xfrm>
          <a:prstGeom prst="rect">
            <a:avLst/>
          </a:prstGeom>
        </p:spPr>
        <p:txBody>
          <a:bodyPr lIns="0" tIns="0" rIns="0" bIns="0">
            <a:noAutofit/>
          </a:bodyPr>
          <a:p>
            <a:pPr algn="just" marL="12700" marR="12700" indent="0">
              <a:lnSpc>
                <a:spcPts val="1248"/>
              </a:lnSpc>
            </a:pPr>
            <a:r>
              <a:rPr lang="it" sz="1100">
                <a:latin typeface="Palatino Linotype"/>
              </a:rPr>
              <a:t>sangue versato per la remissione dei peccati di tutti: Parola e Segno sacramentale che l'Eucaristia rende presente qui e ora per ciascuno, nell'assemblea che la celebra.</a:t>
            </a:r>
          </a:p>
          <a:p>
            <a:pPr algn="just" marL="12700" marR="12700" indent="177800">
              <a:lnSpc>
                <a:spcPts val="1248"/>
              </a:lnSpc>
            </a:pPr>
            <a:r>
              <a:rPr lang="it" sz="1100">
                <a:latin typeface="Palatino Linotype"/>
              </a:rPr>
              <a:t>La Chiesa rende credibile questa realtà accogliendo l'Eucaristia come dono e impegno di unità, «perché il mondo creda», vedendo che i discepoli del Signore sono realmente tra loro «una cosa sola». Così l'Eucaristia plasma la comunità e ne accresce il potenziale di amore; la rende casa accogliente per tutti, «la fontana del villaggio» che offre a tutti la sua acqua sorgiva, come amava dire Papa Giovanni XXDI. In essa ogni diversità si compone in armonia, ogni voce implorante riceve ascolto, ogni bisogno trova qualcuno che si curva su di esso. Incontro, dialogo, apertura e festa sono le sue note caratteristiche.</a:t>
            </a:r>
          </a:p>
          <a:p>
            <a:pPr algn="just" marL="12700" marR="12700" indent="177800">
              <a:lnSpc>
                <a:spcPts val="1248"/>
              </a:lnSpc>
            </a:pPr>
            <a:r>
              <a:rPr lang="it" sz="1100">
                <a:latin typeface="Palatino Linotype"/>
              </a:rPr>
              <a:t>Edificarsi attorno all'Eucaristia di ima «Chiesa-comunione», non è un fatto acquisito ma una meta da perseguire continua-mente. Non si va all'Eucaristia perché già si vive perfettamente la comunione, ma perché si vuole giungervi in grazia dello Spirito Santo. La celebrazione ininterrotta dell'Eucaristia da parte della Chiesa suppone questo cammino continuo, che è dono dall'alto e riconoscimento della debolezza umana. L'Eucaristia è segno di una unità da costruire sempre, da rinnovare, da fondare sulla riconciliazione e il perdono reciproco.</a:t>
            </a:r>
          </a:p>
          <a:p>
            <a:pPr algn="just" marL="12700" marR="12700" indent="177800">
              <a:lnSpc>
                <a:spcPts val="1248"/>
              </a:lnSpc>
              <a:spcAft>
                <a:spcPts val="1680"/>
              </a:spcAft>
            </a:pPr>
            <a:r>
              <a:rPr lang="it" sz="1100">
                <a:latin typeface="Palatino Linotype"/>
              </a:rPr>
              <a:t>Essa è giudizio, verifica e stimolo di conversione, ma anche certezza di ima unità che si realizzerà pienamente secondo la preghiera della Chiesa: «Padre, concedi a tutti coloro che mangeranno di questo unico pane e berranno di questo unico calice, di essere riuniti in un solo corpo dallo Spirito Santo per diventare offerta viva in Cristo a lode della sua gloria» </a:t>
            </a:r>
            <a:r>
              <a:rPr lang="it" b="1" i="1" sz="950">
                <a:latin typeface="Palatino Linotype"/>
              </a:rPr>
              <a:t>(Preghiera Eucaristica IV).</a:t>
            </a:r>
          </a:p>
          <a:p>
            <a:pPr algn="just" marL="12700" indent="0">
              <a:spcAft>
                <a:spcPts val="1050"/>
              </a:spcAft>
            </a:pPr>
            <a:r>
              <a:rPr lang="it" b="1" sz="1100">
                <a:latin typeface="Arial"/>
              </a:rPr>
              <a:t>7. Molti doni un solo corpo</a:t>
            </a:r>
          </a:p>
          <a:p>
            <a:pPr algn="just" marL="12700" marR="12700" indent="177800">
              <a:lnSpc>
                <a:spcPts val="1248"/>
              </a:lnSpc>
            </a:pPr>
            <a:r>
              <a:rPr lang="it" sz="1100">
                <a:latin typeface="Palatino Linotype"/>
              </a:rPr>
              <a:t>L'unità della Chiesa non è sinonimo di uniformità. Lo Spirito suscita una molteplicità di doni, carismi e ministeri che arricchiscono la vita delle comunità. Ognuno di questi doni ha la sua fonte nell'Eucaristia. L'apostolo Giovanni non narra l'istituzione dell'Eucaristia, ma nel contesto dell'Ultima Cena ci ricorda il gesto della «lavanda dei piedi» anticipo della morte del Signore e concreta via di servizio che Cristo offre come esempio e modello di vita eucaristica: «Se io il Signore e il Maestro ho lavato</a:t>
            </a:r>
          </a:p>
        </p:txBody>
      </p:sp>
      <p:sp>
        <p:nvSpPr>
          <p:cNvPr id="3" name=""/>
          <p:cNvSpPr/>
          <p:nvPr/>
        </p:nvSpPr>
        <p:spPr>
          <a:xfrm>
            <a:off x="630936" y="7013448"/>
            <a:ext cx="216408" cy="131064"/>
          </a:xfrm>
          <a:prstGeom prst="rect">
            <a:avLst/>
          </a:prstGeom>
        </p:spPr>
        <p:txBody>
          <a:bodyPr lIns="0" tIns="0" rIns="0" bIns="0">
            <a:noAutofit/>
          </a:bodyPr>
          <a:p>
            <a:pPr marL="25400" indent="0"/>
            <a:r>
              <a:rPr lang="it" sz="1000">
                <a:latin typeface="Palatino Linotype"/>
              </a:rPr>
              <a:t>108</a:t>
            </a:r>
          </a:p>
        </p:txBody>
      </p:sp>
    </p:spTree>
  </p:cSld>
  <p:clrMapOvr>
    <a:overrideClrMapping bg1="lt1" tx1="dk1" bg2="lt2" tx2="dk2" accent1="accent1" accent2="accent2" accent3="accent3" accent4="accent4" accent5="accent5" accent6="accent6" hlink="hlink" folHlink="folHlink"/>
  </p:clrMapOvr>
</p:sld>
</file>

<file path=ppt/slides/slide11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79120" y="545592"/>
            <a:ext cx="3968496" cy="6376416"/>
          </a:xfrm>
          <a:prstGeom prst="rect">
            <a:avLst/>
          </a:prstGeom>
        </p:spPr>
        <p:txBody>
          <a:bodyPr lIns="0" tIns="0" rIns="0" bIns="0">
            <a:noAutofit/>
          </a:bodyPr>
          <a:p>
            <a:pPr algn="just" marL="12700" marR="12700" indent="0">
              <a:lnSpc>
                <a:spcPts val="1248"/>
              </a:lnSpc>
            </a:pPr>
            <a:r>
              <a:rPr lang="it" sz="1100">
                <a:latin typeface="Palatino Linotype"/>
              </a:rPr>
              <a:t>i piedi a voi, anche voi dovete lavarvi i piedi gli uni gli altri. Vi ho dato l'esempio perché come ho fatto io facciate voi... Vi do un comandamento nuovo, che vi amiate gli uni gli altri; come io vi ho amato, così amatevi anche voi» </a:t>
            </a:r>
            <a:r>
              <a:rPr lang="it" b="1" i="1" sz="950">
                <a:latin typeface="Palatino Linotype"/>
              </a:rPr>
              <a:t>(Gv</a:t>
            </a:r>
            <a:r>
              <a:rPr lang="it" sz="1100">
                <a:latin typeface="Palatino Linotype"/>
              </a:rPr>
              <a:t> 13,14-15).</a:t>
            </a:r>
          </a:p>
          <a:p>
            <a:pPr algn="just" marL="12700" marR="12700" indent="177800">
              <a:lnSpc>
                <a:spcPts val="1248"/>
              </a:lnSpc>
            </a:pPr>
            <a:r>
              <a:rPr lang="it" sz="1100">
                <a:latin typeface="Palatino Linotype"/>
              </a:rPr>
              <a:t>L'Eucaristia impegna dunque i discepoli del Signore a vivere la comunione eucaristica in una comunità che opera secondo l'esempio di Gesù, servo del Padre, venuto «non per essere servito, ma per servire e dare la vita in riscatto per molti». La «diaconia» ecclesiale che prolunga quella del Signore Gesù nasce dall'Eucaristia e ad essa si ispira, vi trova il fondamento, l'unità e la varietà dei ministeri e dei doni dello Spirito.</a:t>
            </a:r>
          </a:p>
          <a:p>
            <a:pPr algn="just" marL="12700" marR="12700" indent="177800">
              <a:lnSpc>
                <a:spcPts val="1248"/>
              </a:lnSpc>
            </a:pPr>
            <a:r>
              <a:rPr lang="it" sz="1100">
                <a:latin typeface="Palatino Linotype"/>
              </a:rPr>
              <a:t>Anche gli altri evangelisti, come Giovanni, collegano strettamente il racconto della Cena con l'esortazione al servizio così da sottolineare il carattere di solidale condivisione di Gesù con gli uomini: «I re delle nazioni le governano e coloro che hanno il potere su di esse si fanno chiamare benefattori. Per voi però non sia così, ma chi è il più grande tra voi diventi il più piccolo e chi governa come colui che serve. Infatti chi è il più grande chi sta a tavola o chi serve? Non è forse chi sta a tavola? Eppure io sto in mezzo a voi come colui che serve» </a:t>
            </a:r>
            <a:r>
              <a:rPr lang="it" b="1" i="1" sz="950">
                <a:latin typeface="Palatino Linotype"/>
              </a:rPr>
              <a:t>(Le</a:t>
            </a:r>
            <a:r>
              <a:rPr lang="it" sz="1100">
                <a:latin typeface="Palatino Linotype"/>
              </a:rPr>
              <a:t> 22,25-27).</a:t>
            </a:r>
          </a:p>
          <a:p>
            <a:pPr algn="just" marL="12700" marR="12700" indent="177800">
              <a:lnSpc>
                <a:spcPts val="1248"/>
              </a:lnSpc>
            </a:pPr>
            <a:r>
              <a:rPr lang="it" sz="1100">
                <a:latin typeface="Palatino Linotype"/>
              </a:rPr>
              <a:t>L'Eucaristia rende visibile il continuo servizio di Gesù che si dona, spezza il suo Corpo perché noi abbiamo la vita; e rende visibile la realtà di ima Chiesa in cui ciascuno è servo dell'altro in uno scambio di doni reciproci, esercitati per l'utilità comune. In questa coralità armonizzata di servizi la liturgia offre un'immagine di Chiesa che si edifica con l'apporto di tutti. Nello stesso tempo l'unità e convergenza di tutti i doni e ministeri è fortemente richiesta dalla celebrazione eucaristica. Ogni contrapposizione o chiusura in questo campo si pone in contrasto con l'unica Eucaristia. È quanto asserisce l'apostolo Paolo ai Corinzi: «Quando vi radunate insieme, il vostro non è più un mangiare la Cena del Signore. Ciascuno infatti prende prima il proprio pasto e così uno ha fame, l'altro è ubriaco Non avete forse case per mangiare e bere?</a:t>
            </a:r>
          </a:p>
          <a:p>
            <a:pPr algn="just" marL="12700" marR="12700" indent="0">
              <a:lnSpc>
                <a:spcPts val="1248"/>
              </a:lnSpc>
            </a:pPr>
            <a:r>
              <a:rPr lang="it" sz="1100">
                <a:latin typeface="Palatino Linotype"/>
              </a:rPr>
              <a:t>O volete gettare il disprezzo sulla Chiesa di Dio e far vergognare chi non ha niente?» </a:t>
            </a:r>
            <a:r>
              <a:rPr lang="it" b="1" i="1" sz="950">
                <a:latin typeface="Palatino Linotype"/>
              </a:rPr>
              <a:t>(ICor</a:t>
            </a:r>
            <a:r>
              <a:rPr lang="it" sz="1100">
                <a:latin typeface="Palatino Linotype"/>
              </a:rPr>
              <a:t> 11,20-22).</a:t>
            </a:r>
          </a:p>
          <a:p>
            <a:pPr algn="just" marL="12700" marR="12700" indent="177800">
              <a:lnSpc>
                <a:spcPts val="1248"/>
              </a:lnSpc>
            </a:pPr>
            <a:r>
              <a:rPr lang="it" sz="1100">
                <a:latin typeface="Palatino Linotype"/>
              </a:rPr>
              <a:t>Se l'Eucaristia è condivisione espressa nel gesto dello spezzare il pane, sull'esempio di Cristo che non ha risparmiato nulla di sé, allora chi più ha ricevuto in doni e carismi più deve essere disposto a dare, anche quando il donare potrà sembrare una perdita.</a:t>
            </a:r>
          </a:p>
          <a:p>
            <a:pPr algn="just" marL="12700" indent="177800">
              <a:lnSpc>
                <a:spcPts val="1248"/>
              </a:lnSpc>
            </a:pPr>
            <a:r>
              <a:rPr lang="it" sz="1100">
                <a:latin typeface="Palatino Linotype"/>
              </a:rPr>
              <a:t>Da queste premesse scaturiscono alcune conseguenze per la</a:t>
            </a:r>
          </a:p>
        </p:txBody>
      </p:sp>
      <p:sp>
        <p:nvSpPr>
          <p:cNvPr id="3" name=""/>
          <p:cNvSpPr/>
          <p:nvPr/>
        </p:nvSpPr>
        <p:spPr>
          <a:xfrm>
            <a:off x="4346448" y="7010400"/>
            <a:ext cx="216408" cy="131064"/>
          </a:xfrm>
          <a:prstGeom prst="rect">
            <a:avLst/>
          </a:prstGeom>
        </p:spPr>
        <p:txBody>
          <a:bodyPr lIns="0" tIns="0" rIns="0" bIns="0">
            <a:noAutofit/>
          </a:bodyPr>
          <a:p>
            <a:pPr marL="25400" indent="0"/>
            <a:r>
              <a:rPr lang="it" sz="1000">
                <a:latin typeface="Palatino Linotype"/>
              </a:rPr>
              <a:t>109</a:t>
            </a:r>
          </a:p>
        </p:txBody>
      </p:sp>
    </p:spTree>
  </p:cSld>
  <p:clrMapOvr>
    <a:overrideClrMapping bg1="lt1" tx1="dk1" bg2="lt2" tx2="dk2" accent1="accent1" accent2="accent2" accent3="accent3" accent4="accent4" accent5="accent5" accent6="accent6" hlink="hlink" folHlink="folHlink"/>
  </p:clrMapOvr>
</p:sld>
</file>

<file path=ppt/slides/slide11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8744" y="560832"/>
            <a:ext cx="3968496" cy="6364224"/>
          </a:xfrm>
          <a:prstGeom prst="rect">
            <a:avLst/>
          </a:prstGeom>
        </p:spPr>
        <p:txBody>
          <a:bodyPr lIns="0" tIns="0" rIns="0" bIns="0">
            <a:noAutofit/>
          </a:bodyPr>
          <a:p>
            <a:pPr algn="just" marL="12700" indent="0">
              <a:lnSpc>
                <a:spcPts val="1248"/>
              </a:lnSpc>
            </a:pPr>
            <a:r>
              <a:rPr lang="it" sz="1100">
                <a:latin typeface="Palatino Linotype"/>
              </a:rPr>
              <a:t>vita ecclesiale e sociale: possiamo dire con Papa Paolo VI che «l'Eucaristia educa all'amore sociale, col quale antepone al bene privato il bene comune» </a:t>
            </a:r>
            <a:r>
              <a:rPr lang="it" b="1" i="1" sz="950">
                <a:latin typeface="Palatino Linotype"/>
              </a:rPr>
              <a:t>(Mysterium Fidei,</a:t>
            </a:r>
            <a:r>
              <a:rPr lang="it" sz="1100">
                <a:latin typeface="Palatino Linotype"/>
              </a:rPr>
              <a:t> 36).</a:t>
            </a:r>
          </a:p>
          <a:p>
            <a:pPr algn="just" marL="12700" indent="177800">
              <a:lnSpc>
                <a:spcPts val="1248"/>
              </a:lnSpc>
            </a:pPr>
            <a:r>
              <a:rPr lang="it" sz="1100">
                <a:latin typeface="Palatino Linotype"/>
              </a:rPr>
              <a:t>Partecipi della vita sociale nel segno dell'Eucaristia e dunque del sacrificio pasquale, i cristiani sono chiamati a ispirare la loro azione nel sociale ad un atteggiamento di donazione gratuita e di solidale condivisione di ogni situazione che veda l'uomo debole, emarginato, solo, privo dei diritti fondamentali o della sua dignità personale.</a:t>
            </a:r>
          </a:p>
          <a:p>
            <a:pPr algn="just" marL="12700" indent="177800">
              <a:lnSpc>
                <a:spcPts val="1248"/>
              </a:lnSpc>
            </a:pPr>
            <a:r>
              <a:rPr lang="it" sz="1100">
                <a:latin typeface="Palatino Linotype"/>
              </a:rPr>
              <a:t>La carità di Cristo, accolta nell'Eucaristia come modello e forza, allineata ad un modo di vivere la giustizia, pone al primo posto la persona e non le cose, l'essere e non l'avere, la solidarietà e la condivisione e non il possesso.</a:t>
            </a:r>
          </a:p>
          <a:p>
            <a:pPr algn="just" marL="12700" indent="177800">
              <a:lnSpc>
                <a:spcPts val="1248"/>
              </a:lnSpc>
            </a:pPr>
            <a:r>
              <a:rPr lang="it" sz="1100">
                <a:latin typeface="Palatino Linotype"/>
              </a:rPr>
              <a:t>Ogni logica umana viene così capovolta: l'Eucaristia dice a tutti che la vera socialità che fonda i rapporti tra le persone, i gruppi, gli Stati, non si appoggia primariamente sull'interesse, sul dominio, sulla ricchezza economica o culturale, ma su un modo di essere che pone l'amore di donazione e il servizio al centro dell'esistenza umana nelle sue varie espressioni (personale, familiare, sociale...).</a:t>
            </a:r>
          </a:p>
          <a:p>
            <a:pPr algn="just" marL="12700" indent="177800">
              <a:lnSpc>
                <a:spcPts val="1248"/>
              </a:lnSpc>
            </a:pPr>
            <a:r>
              <a:rPr lang="it" sz="1100">
                <a:latin typeface="Palatino Linotype"/>
              </a:rPr>
              <a:t>Questa nuova socialità eucaristica si realizza innanzitutto nella stessa celebrazione, per poi rifluire nella comunità dei cristiani e nel mondo. «Se tino entrasse nelle vostre assemblee - ammonisce l'apostolo Giacomo - che cosa vede?» </a:t>
            </a:r>
            <a:r>
              <a:rPr lang="it" b="1" i="1" sz="950">
                <a:latin typeface="Palatino Linotype"/>
              </a:rPr>
              <a:t>(Gc</a:t>
            </a:r>
            <a:r>
              <a:rPr lang="it" sz="1100">
                <a:latin typeface="Palatino Linotype"/>
              </a:rPr>
              <a:t> 2,1-4). I poveri hanno il primo posto e ciascuno si sente a casa propria, nella casa dell'uni-co Padre dove si sente accolto e può esprimere la sua preghiera, il canto, il silenzio; vivere la familiarità, la dignità e ogni altro diritto della vita sociale e politica.</a:t>
            </a:r>
          </a:p>
          <a:p>
            <a:pPr algn="just" marL="12700" indent="177800">
              <a:lnSpc>
                <a:spcPts val="1248"/>
              </a:lnSpc>
            </a:pPr>
            <a:r>
              <a:rPr lang="it" sz="1100">
                <a:latin typeface="Palatino Linotype"/>
              </a:rPr>
              <a:t>Così l'assemblea diviene già di per sé segno vivente di uno stile di socialità e di comunione diverso da quelli dominanti, ed esercita il fascino proprio delle esperienze autentiche, genuine, sincere, gioiose.</a:t>
            </a:r>
          </a:p>
          <a:p>
            <a:pPr algn="just" marL="12700" indent="177800">
              <a:lnSpc>
                <a:spcPts val="1248"/>
              </a:lnSpc>
            </a:pPr>
            <a:r>
              <a:rPr lang="it" sz="1100">
                <a:latin typeface="Palatino Linotype"/>
              </a:rPr>
              <a:t>Ben si comprende quali conseguenze può avere questo legame stretto tra l'Eucaristia e la vita in società: cade l'arroganza per l'esperienza dell'umiltà di Cristo nascosto sotto le specie eucaristiche; cade la faziosità, oggi tanto presente per la difesa di supposti diritti personali o di gruppo nella società e nella politica sull'esempio di Cristo che non manda gli altri a morire, ma sale Lui sulla croce; cade l'egoismo che chiude l'uomo all'uomo, i popoli ai popoli e che suggerisce un modo violento di risolvere gli</a:t>
            </a:r>
          </a:p>
        </p:txBody>
      </p:sp>
      <p:sp>
        <p:nvSpPr>
          <p:cNvPr id="3" name=""/>
          <p:cNvSpPr/>
          <p:nvPr/>
        </p:nvSpPr>
        <p:spPr>
          <a:xfrm>
            <a:off x="606552" y="7016496"/>
            <a:ext cx="210312" cy="128016"/>
          </a:xfrm>
          <a:prstGeom prst="rect">
            <a:avLst/>
          </a:prstGeom>
        </p:spPr>
        <p:txBody>
          <a:bodyPr lIns="0" tIns="0" rIns="0" bIns="0">
            <a:noAutofit/>
          </a:bodyPr>
          <a:p>
            <a:pPr marL="25400" indent="0"/>
            <a:r>
              <a:rPr lang="it" sz="950">
                <a:latin typeface="Palatino Linotype"/>
              </a:rPr>
              <a:t>110</a:t>
            </a:r>
          </a:p>
        </p:txBody>
      </p:sp>
    </p:spTree>
  </p:cSld>
  <p:clrMapOvr>
    <a:overrideClrMapping bg1="lt1" tx1="dk1" bg2="lt2" tx2="dk2" accent1="accent1" accent2="accent2" accent3="accent3" accent4="accent4" accent5="accent5" accent6="accent6" hlink="hlink" folHlink="folHlink"/>
  </p:clrMapOvr>
</p:sld>
</file>

<file path=ppt/slides/slide11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82168" y="524256"/>
            <a:ext cx="3971544" cy="6370320"/>
          </a:xfrm>
          <a:prstGeom prst="rect">
            <a:avLst/>
          </a:prstGeom>
        </p:spPr>
        <p:txBody>
          <a:bodyPr lIns="0" tIns="0" rIns="0" bIns="0">
            <a:noAutofit/>
          </a:bodyPr>
          <a:p>
            <a:pPr algn="just" marL="12700" indent="0">
              <a:lnSpc>
                <a:spcPts val="1248"/>
              </a:lnSpc>
            </a:pPr>
            <a:r>
              <a:rPr lang="it" sz="1100">
                <a:latin typeface="Palatino Linotype"/>
              </a:rPr>
              <a:t>inevitabili problemi della costruzione di ima società più giusta, più fraterna tra i singoli paesi e nel mondo intero; cade la voglia, sempre presente in chi ha il potere, di abusarne al di là della ragione e contando solo sui numeri; cade il triste spettacolo di questi tempi, cioè di imporre valori fondamentali quali la democrazia e la giustizia con le armi, calpestando i diritti dei popoli e lasciando dietro le spalle non altro che ima civiltà di macerie; cadono le disuguaglianze sociali coperte da finti desideri di «pari opportunità» che non hanno luogo né nella società né nel cuore; cadono le contrapposizioni ideologiche in favore del bene comune, cioè di quel bene che è di tutti e ciascuno e che, semmai, privilegia i più deboli.</a:t>
            </a:r>
          </a:p>
          <a:p>
            <a:pPr algn="just" marL="12700" marR="12700" indent="177800">
              <a:lnSpc>
                <a:spcPts val="1248"/>
              </a:lnSpc>
            </a:pPr>
            <a:r>
              <a:rPr lang="it" sz="1100">
                <a:latin typeface="Palatino Linotype"/>
              </a:rPr>
              <a:t>«I cristiani - è scritto nella lettera a Diogneto - sono l'anima del mondo», sono cioè coloro che alla luce della loro fede cristiana e della partecipazione eucaristica inseriscono nell'itinerario dell'umanità grandi valori di bontà e di giustizia, di accoglienza e di perdono, di libertà e di pace, di solidarietà e di protagonismo di ogni uomo e di ogni donna, considerandoli una risorsa e non una «cosa». La vita in società, ed ancor più della vita in politica, ha preso una china di autodistruzione dei valori costituenti la convivenza civile: ognuno agisce per se stesso con la cultura del naufrago il quale trovato un relitto vi si aggrappa senza pensare ad altri che vivono nelle stessa condizione. Il punto focale è per molti solo il denaro e la potenza economica con la conseguenza che l'uomo vale meno dell'economia, della finanza, della politica, anzi ne è servo, meglio ne è asservito. Si potrebbe dire, se non fosse un po' azzardato, che l'uomo ha venduto se stesso per le cose materiali, ed è in procinto di vendere anche i fratelli.</a:t>
            </a:r>
          </a:p>
          <a:p>
            <a:pPr algn="just" marL="12700" marR="12700" indent="177800">
              <a:lnSpc>
                <a:spcPts val="1248"/>
              </a:lnSpc>
            </a:pPr>
            <a:r>
              <a:rPr lang="it" sz="1100">
                <a:latin typeface="Palatino Linotype"/>
              </a:rPr>
              <a:t>In un'atmosfera così tetra e negativa il cristiano porta la sua speranza; non il principio di speranza, cioè: «Speriamo che le cose domani vadano meglio»; ma la virtù della speranza: «Cristo ha già vinto il mondo», anche se chiede a ciascuno di noi di dargli una mano per «riformare» la mentalità, la cultura, l'orientamento e i gesti degli uomini di oggi. Chiede a tutti i credenti di essere testimoni posti sulla cima del monte come luce che risplende, per persuadere tutti gli uomini che la crisi dei nostri tempi non è di morte, cioè agonia, ma crisi di crescita: gli abiti sociali vanno stretti, bisogna sostituirli... È sapiente, ci ricorda il proverbio dei nostri antenati: cambiare non sostituire il bambino ma i panni. E non siamo «all'anno zero»; non siamo nemmeno incapaci di dare</a:t>
            </a:r>
          </a:p>
        </p:txBody>
      </p:sp>
      <p:sp>
        <p:nvSpPr>
          <p:cNvPr id="3" name=""/>
          <p:cNvSpPr/>
          <p:nvPr/>
        </p:nvSpPr>
        <p:spPr>
          <a:xfrm>
            <a:off x="4361688" y="6989064"/>
            <a:ext cx="201168" cy="128016"/>
          </a:xfrm>
          <a:prstGeom prst="rect">
            <a:avLst/>
          </a:prstGeom>
        </p:spPr>
        <p:txBody>
          <a:bodyPr lIns="0" tIns="0" rIns="0" bIns="0">
            <a:noAutofit/>
          </a:bodyPr>
          <a:p>
            <a:pPr marL="25400" indent="0"/>
            <a:r>
              <a:rPr lang="it" sz="950">
                <a:latin typeface="Palatino Linotype"/>
              </a:rPr>
              <a:t>111</a:t>
            </a:r>
          </a:p>
        </p:txBody>
      </p:sp>
    </p:spTree>
  </p:cSld>
  <p:clrMapOvr>
    <a:overrideClrMapping bg1="lt1" tx1="dk1" bg2="lt2" tx2="dk2" accent1="accent1" accent2="accent2" accent3="accent3" accent4="accent4" accent5="accent5" accent6="accent6" hlink="hlink" folHlink="folHlink"/>
  </p:clrMapOvr>
</p:sld>
</file>

<file path=ppt/slides/slide11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1124" y="539496"/>
            <a:ext cx="3971544" cy="6352032"/>
          </a:xfrm>
          <a:prstGeom prst="rect">
            <a:avLst/>
          </a:prstGeom>
        </p:spPr>
        <p:txBody>
          <a:bodyPr lIns="0" tIns="0" rIns="0" bIns="0">
            <a:noAutofit/>
          </a:bodyPr>
          <a:p>
            <a:pPr algn="just" marL="12700" marR="12700" indent="0">
              <a:lnSpc>
                <a:spcPts val="1248"/>
              </a:lnSpc>
            </a:pPr>
            <a:r>
              <a:rPr lang="it" sz="1100">
                <a:latin typeface="Palatino Linotype"/>
              </a:rPr>
              <a:t>una svolta alla situazione di oggi, noi che ci incontriamo assai sovente con quel «corpo e sangue versato per la remissione dei nostri peccati» e quindi aiutati a eliminare ogni stortura della società e della storia, poiché «l'agire per la giustizia e il partecipare alla trasformazione del mondo ci appaiono chiaramente come la dimensione costitutiva della predicazione del Vangelo, cioè della missione della Chiesa per la redenzione del genere umano e la liberazione da ogni stato di cose oppressivo» </a:t>
            </a:r>
            <a:r>
              <a:rPr lang="it" b="1" i="1" sz="950">
                <a:latin typeface="Palatino Linotype"/>
              </a:rPr>
              <a:t>(La giustizia nel mondo.</a:t>
            </a:r>
            <a:r>
              <a:rPr lang="it" sz="1100">
                <a:latin typeface="Palatino Linotype"/>
              </a:rPr>
              <a:t> Terzo sinodo dei Vescovi, Introduzione).</a:t>
            </a:r>
          </a:p>
          <a:p>
            <a:pPr algn="just" marL="12700" indent="177800">
              <a:lnSpc>
                <a:spcPts val="1248"/>
              </a:lnSpc>
            </a:pPr>
            <a:r>
              <a:rPr lang="it" sz="1100">
                <a:latin typeface="Palatino Linotype"/>
              </a:rPr>
              <a:t>A tutti i cristiani impegnati alla costruzione di un mondo rinnovato dovrebbe essere presente la pagina del Vangelo di Luca relativa ai discepoli di Emmaus: anch'essi sono tristi per la situazione vissuta nei giorni passati in Gerusalemme, ed a loro si avvicina un viandante che spiega il significato degli avvenimenti; giunti ad Emmaus, su loro invito si ferma con loro e lo riconoscono nello spezzare il pane. Si dicono l'un l'altro: «Non ardeva forse il nostro cuore quando lungo la via ci parlava, ci spiegava le scritture?». E ritornano a Gerusalemme ad annunciare agli altri discepoli che Gesù è veramente risorto </a:t>
            </a:r>
            <a:r>
              <a:rPr lang="it" b="1" i="1" sz="950">
                <a:latin typeface="Palatino Linotype"/>
              </a:rPr>
              <a:t>(Le</a:t>
            </a:r>
            <a:r>
              <a:rPr lang="it" sz="1100">
                <a:latin typeface="Palatino Linotype"/>
              </a:rPr>
              <a:t> 24,32). E forse questo «supplemento d'anima» di cui hanno bisogno i credenti che si incamminano sulla via del servizio attraverso la costruzione della società e della vita politica.</a:t>
            </a:r>
          </a:p>
          <a:p>
            <a:pPr algn="just" marL="12700" indent="177800">
              <a:lnSpc>
                <a:spcPts val="1248"/>
              </a:lnSpc>
              <a:spcAft>
                <a:spcPts val="630"/>
              </a:spcAft>
            </a:pPr>
            <a:r>
              <a:rPr lang="it" sz="1100">
                <a:latin typeface="Palatino Linotype"/>
              </a:rPr>
              <a:t>Certo, per i grandi problemi dello sviluppo, della pace e della solidarietà l'Eucaristia non offre soluzioni tecniche; indica però l'orientamento di fondo e propone i valori su cui promuovere l'integrale umanesimo cristiano mentre richiama criteri di comportamento coerenti con la fede che si celebra.</a:t>
            </a:r>
          </a:p>
          <a:p>
            <a:pPr algn="just" marL="190500" indent="177800">
              <a:lnSpc>
                <a:spcPts val="1092"/>
              </a:lnSpc>
              <a:spcAft>
                <a:spcPts val="630"/>
              </a:spcAft>
            </a:pPr>
            <a:r>
              <a:rPr lang="it" sz="1100">
                <a:latin typeface="Palatino Linotype"/>
              </a:rPr>
              <a:t>Quanti partecipano dell'Eucaristia, sono chiamati a scoprire, mediante questo Sacramento, il senso profondo dell'azione nel mondo in favore dello sviluppo e della pace; ed a ricevere da esso le energie per impegnarsi sempre più generosamente, sull'esempio di Cristo che in tale Sacramento dà la vita per i suoi amici. Come quello di Cristo e in quanto unito al suo, il personale impegno del cristiano non sarà inutile, ma certamente fecondo </a:t>
            </a:r>
            <a:r>
              <a:rPr lang="it" b="1" i="1" sz="950">
                <a:latin typeface="Palatino Linotype"/>
              </a:rPr>
              <a:t>(Sollicitudo Rei Socialis,</a:t>
            </a:r>
            <a:r>
              <a:rPr lang="it" sz="1100">
                <a:latin typeface="Palatino Linotype"/>
              </a:rPr>
              <a:t> 48).</a:t>
            </a:r>
          </a:p>
          <a:p>
            <a:pPr algn="just" marL="12700" indent="177800">
              <a:lnSpc>
                <a:spcPts val="1236"/>
              </a:lnSpc>
            </a:pPr>
            <a:r>
              <a:rPr lang="it" sz="1100">
                <a:latin typeface="Palatino Linotype"/>
              </a:rPr>
              <a:t>La vera frazione del pane per i cristiani è dunque quella del sacrificio della croce vissuto come coerente sequela di Cristo e donazione di sé per il mondo. Prende la croce chi assume fino in fondo il peso gravoso delle situazioni reali della vita: non cerca</a:t>
            </a:r>
          </a:p>
          <a:p>
            <a:pPr algn="just" marL="12700" indent="0">
              <a:lnSpc>
                <a:spcPts val="1236"/>
              </a:lnSpc>
            </a:pPr>
            <a:r>
              <a:rPr lang="it" sz="1100">
                <a:latin typeface="Palatino Linotype"/>
              </a:rPr>
              <a:t>motivi di scaricare sugli altri le proprie responsabilità, ma si im¬</a:t>
            </a:r>
          </a:p>
        </p:txBody>
      </p:sp>
      <p:sp>
        <p:nvSpPr>
          <p:cNvPr id="3" name=""/>
          <p:cNvSpPr/>
          <p:nvPr/>
        </p:nvSpPr>
        <p:spPr>
          <a:xfrm>
            <a:off x="597408" y="6995160"/>
            <a:ext cx="210312" cy="128016"/>
          </a:xfrm>
          <a:prstGeom prst="rect">
            <a:avLst/>
          </a:prstGeom>
        </p:spPr>
        <p:txBody>
          <a:bodyPr lIns="0" tIns="0" rIns="0" bIns="0">
            <a:noAutofit/>
          </a:bodyPr>
          <a:p>
            <a:pPr marL="25400" indent="0"/>
            <a:r>
              <a:rPr lang="it" sz="1000">
                <a:latin typeface="Palatino Linotype"/>
              </a:rPr>
              <a:t>112</a:t>
            </a:r>
          </a:p>
        </p:txBody>
      </p:sp>
    </p:spTree>
  </p:cSld>
  <p:clrMapOvr>
    <a:overrideClrMapping bg1="lt1" tx1="dk1" bg2="lt2" tx2="dk2" accent1="accent1" accent2="accent2" accent3="accent3" accent4="accent4" accent5="accent5" accent6="accent6" hlink="hlink" folHlink="folHlink"/>
  </p:clrMapOvr>
</p:sld>
</file>

<file path=ppt/slides/slide11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3776" y="542544"/>
            <a:ext cx="3962400" cy="2401824"/>
          </a:xfrm>
          <a:prstGeom prst="rect">
            <a:avLst/>
          </a:prstGeom>
        </p:spPr>
        <p:txBody>
          <a:bodyPr lIns="0" tIns="0" rIns="0" bIns="0">
            <a:noAutofit/>
          </a:bodyPr>
          <a:p>
            <a:pPr algn="just" marL="12700" indent="0">
              <a:lnSpc>
                <a:spcPts val="1248"/>
              </a:lnSpc>
            </a:pPr>
            <a:r>
              <a:rPr lang="it" sz="1100">
                <a:latin typeface="Palatino Linotype"/>
              </a:rPr>
              <a:t>pegna per il servizio di Dio e per il bene degli altri, fino al dono supremo di sé.</a:t>
            </a:r>
          </a:p>
          <a:p>
            <a:pPr algn="just" marL="12700" marR="12700" indent="139700">
              <a:lnSpc>
                <a:spcPts val="1248"/>
              </a:lnSpc>
              <a:spcAft>
                <a:spcPts val="1680"/>
              </a:spcAft>
            </a:pPr>
            <a:r>
              <a:rPr lang="it" sz="1100">
                <a:latin typeface="Palatino Linotype"/>
              </a:rPr>
              <a:t>Rifiuta invece la croce chi di proposito ignora le esigenze della crescita morale, civile e religiosa dell'individuo; chi restringe la propria scala di valori alla nazione o alla classe sociale, oppure subordina il bene comune all'utile personale, preferisce la vendetta al perdono e di fronte alle prove della vita rifiuta di affidarsi alla bontà di Dio. Sussistono nel mondo moderno il dolore, la sconfitta, il peccato, lo scoraggiamento di fronte ai propri ideali di moralità e di santità; prendere la croce vuol dire affrontare queste prove col coraggio della fede in Dio e, finanche, accoglierle come occasioni di purificazione e di salvezza per sé e per gli altri. In questa prospettiva si può capire che l'amore di Cristo nell'Euca-ristia non ha confini di sacrificio e di rinunzia e si colloca al di là di ogni misura umana.</a:t>
            </a:r>
          </a:p>
        </p:txBody>
      </p:sp>
      <p:sp>
        <p:nvSpPr>
          <p:cNvPr id="3" name=""/>
          <p:cNvSpPr/>
          <p:nvPr/>
        </p:nvSpPr>
        <p:spPr>
          <a:xfrm>
            <a:off x="566928" y="3230880"/>
            <a:ext cx="3822192" cy="1133856"/>
          </a:xfrm>
          <a:prstGeom prst="rect">
            <a:avLst/>
          </a:prstGeom>
        </p:spPr>
        <p:txBody>
          <a:bodyPr lIns="0" tIns="0" rIns="0" bIns="0">
            <a:noAutofit/>
          </a:bodyPr>
          <a:p>
            <a:pPr algn="ctr" indent="0">
              <a:spcBef>
                <a:spcPts val="1680"/>
              </a:spcBef>
              <a:spcAft>
                <a:spcPts val="1050"/>
              </a:spcAft>
            </a:pPr>
            <a:r>
              <a:rPr lang="it" b="1" sz="1100">
                <a:latin typeface="Corbel"/>
              </a:rPr>
              <a:t>Per una riflessione personale o condivisa</a:t>
            </a:r>
          </a:p>
          <a:p>
            <a:pPr algn="just" marL="79248" marR="47244" indent="165100">
              <a:lnSpc>
                <a:spcPts val="1248"/>
              </a:lnSpc>
              <a:spcAft>
                <a:spcPts val="2520"/>
              </a:spcAft>
            </a:pPr>
            <a:r>
              <a:rPr lang="it" b="1" sz="900">
                <a:latin typeface="Palatino Linotype"/>
              </a:rPr>
              <a:t>Eucaristia e impegno nella carità, Eucaristia e condivisione, Eucaristia e promozione della giustizia: siamo interpellati come comunità religiose e come comunità educative e pastorali, sul piano della testimonianza e sul piano della missione, per rendere operativo quanto il Signore ci chiede.</a:t>
            </a:r>
          </a:p>
        </p:txBody>
      </p:sp>
      <p:sp>
        <p:nvSpPr>
          <p:cNvPr id="4" name=""/>
          <p:cNvSpPr/>
          <p:nvPr/>
        </p:nvSpPr>
        <p:spPr>
          <a:xfrm>
            <a:off x="493776" y="4828032"/>
            <a:ext cx="3962400" cy="957072"/>
          </a:xfrm>
          <a:prstGeom prst="rect">
            <a:avLst/>
          </a:prstGeom>
        </p:spPr>
        <p:txBody>
          <a:bodyPr lIns="0" tIns="0" rIns="0" bIns="0">
            <a:noAutofit/>
          </a:bodyPr>
          <a:p>
            <a:pPr algn="just" marL="12700" indent="0">
              <a:spcBef>
                <a:spcPts val="2520"/>
              </a:spcBef>
              <a:spcAft>
                <a:spcPts val="1050"/>
              </a:spcAft>
            </a:pPr>
            <a:r>
              <a:rPr lang="it" i="1" sz="1100">
                <a:latin typeface="Arial"/>
              </a:rPr>
              <a:t>Letture e fonti</a:t>
            </a:r>
          </a:p>
          <a:p>
            <a:pPr algn="just" marL="12700" marR="12700" indent="139700">
              <a:lnSpc>
                <a:spcPts val="1248"/>
              </a:lnSpc>
            </a:pPr>
            <a:r>
              <a:rPr lang="it" sz="1100">
                <a:latin typeface="Palatino Linotype"/>
              </a:rPr>
              <a:t>Sono stati citati: M. </a:t>
            </a:r>
            <a:r>
              <a:rPr lang="it" b="1" cap="small" sz="850">
                <a:latin typeface="Palatino Linotype"/>
              </a:rPr>
              <a:t>Quoist, </a:t>
            </a:r>
            <a:r>
              <a:rPr lang="it" b="1" i="1" sz="950">
                <a:latin typeface="Palatino Linotype"/>
              </a:rPr>
              <a:t>Preghiere,</a:t>
            </a:r>
            <a:r>
              <a:rPr lang="it" sz="1100">
                <a:latin typeface="Palatino Linotype"/>
              </a:rPr>
              <a:t> Casale Monferrato, Marietti, 1980; B. </a:t>
            </a:r>
            <a:r>
              <a:rPr lang="it" b="1" cap="small" sz="850">
                <a:latin typeface="Palatino Linotype"/>
              </a:rPr>
              <a:t>Marshall, </a:t>
            </a:r>
            <a:r>
              <a:rPr lang="it" b="1" i="1" sz="950">
                <a:latin typeface="Palatino Linotype"/>
              </a:rPr>
              <a:t>A ogni uomo un soldo,</a:t>
            </a:r>
            <a:r>
              <a:rPr lang="it" sz="1100">
                <a:latin typeface="Palatino Linotype"/>
              </a:rPr>
              <a:t> Milano, Jaca Book, 1995; G. </a:t>
            </a:r>
            <a:r>
              <a:rPr lang="it" b="1" cap="small" sz="850">
                <a:latin typeface="Palatino Linotype"/>
              </a:rPr>
              <a:t>Papini, </a:t>
            </a:r>
            <a:r>
              <a:rPr lang="it" b="1" i="1" sz="950">
                <a:latin typeface="Palatino Linotype"/>
              </a:rPr>
              <a:t>Storia di Cristo,</a:t>
            </a:r>
            <a:r>
              <a:rPr lang="it" sz="1100">
                <a:latin typeface="Palatino Linotype"/>
              </a:rPr>
              <a:t> Firenze, Vallecchi, 1985; </a:t>
            </a:r>
            <a:r>
              <a:rPr lang="it" b="1" cap="small" sz="850">
                <a:latin typeface="Palatino Linotype"/>
              </a:rPr>
              <a:t>P. Mazzolari, </a:t>
            </a:r>
            <a:r>
              <a:rPr lang="it" b="1" i="1" sz="950">
                <a:latin typeface="Palatino Linotype"/>
              </a:rPr>
              <a:t>Cara terra,</a:t>
            </a:r>
            <a:r>
              <a:rPr lang="it" sz="1100">
                <a:latin typeface="Palatino Linotype"/>
              </a:rPr>
              <a:t> Pisa, Crivello, 1946.</a:t>
            </a:r>
          </a:p>
        </p:txBody>
      </p:sp>
      <p:sp>
        <p:nvSpPr>
          <p:cNvPr id="5" name=""/>
          <p:cNvSpPr/>
          <p:nvPr/>
        </p:nvSpPr>
        <p:spPr>
          <a:xfrm>
            <a:off x="4261104" y="7010400"/>
            <a:ext cx="210312" cy="128016"/>
          </a:xfrm>
          <a:prstGeom prst="rect">
            <a:avLst/>
          </a:prstGeom>
        </p:spPr>
        <p:txBody>
          <a:bodyPr lIns="0" tIns="0" rIns="0" bIns="0">
            <a:noAutofit/>
          </a:bodyPr>
          <a:p>
            <a:pPr marL="25400" indent="0"/>
            <a:r>
              <a:rPr lang="it" sz="1000">
                <a:latin typeface="Palatino Linotype"/>
              </a:rPr>
              <a:t>113</a:t>
            </a:r>
          </a:p>
        </p:txBody>
      </p:sp>
    </p:spTree>
  </p:cSld>
  <p:clrMapOvr>
    <a:overrideClrMapping bg1="lt1" tx1="dk1" bg2="lt2" tx2="dk2" accent1="accent1" accent2="accent2" accent3="accent3" accent4="accent4" accent5="accent5" accent6="accent6" hlink="hlink" folHlink="folHlink"/>
  </p:clrMapOvr>
</p:sld>
</file>

<file path=ppt/slides/slide11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1048512" y="1225296"/>
            <a:ext cx="3148584" cy="1691640"/>
          </a:xfrm>
          <a:prstGeom prst="rect">
            <a:avLst/>
          </a:prstGeom>
        </p:spPr>
        <p:txBody>
          <a:bodyPr lIns="0" tIns="0" rIns="0" bIns="0">
            <a:noAutofit/>
          </a:bodyPr>
          <a:p>
            <a:pPr algn="ctr" indent="0">
              <a:lnSpc>
                <a:spcPts val="2292"/>
              </a:lnSpc>
            </a:pPr>
            <a:r>
              <a:rPr lang="it" b="1" sz="2400">
                <a:latin typeface="Palatino Linotype"/>
              </a:rPr>
              <a:t>«Chi salirà il monte del Signore? Chi ha mani innocenti e cuore puro»</a:t>
            </a:r>
          </a:p>
          <a:p>
            <a:pPr algn="ctr" indent="0">
              <a:lnSpc>
                <a:spcPts val="1704"/>
              </a:lnSpc>
              <a:spcAft>
                <a:spcPts val="1470"/>
              </a:spcAft>
            </a:pPr>
            <a:r>
              <a:rPr lang="it" sz="1550">
                <a:latin typeface="Palatino Linotype"/>
              </a:rPr>
              <a:t>Un'esperienza pastorale diocesana di ispirazione "donboschiana"</a:t>
            </a:r>
          </a:p>
        </p:txBody>
      </p:sp>
      <p:sp>
        <p:nvSpPr>
          <p:cNvPr id="3" name=""/>
          <p:cNvSpPr/>
          <p:nvPr/>
        </p:nvSpPr>
        <p:spPr>
          <a:xfrm>
            <a:off x="731520" y="3252216"/>
            <a:ext cx="3776472" cy="3584448"/>
          </a:xfrm>
          <a:prstGeom prst="rect">
            <a:avLst/>
          </a:prstGeom>
        </p:spPr>
        <p:txBody>
          <a:bodyPr lIns="0" tIns="0" rIns="0" bIns="0">
            <a:noAutofit/>
          </a:bodyPr>
          <a:p>
            <a:pPr algn="ctr" marR="25400" indent="0">
              <a:spcBef>
                <a:spcPts val="1470"/>
              </a:spcBef>
              <a:spcAft>
                <a:spcPts val="1890"/>
              </a:spcAft>
            </a:pPr>
            <a:r>
              <a:rPr lang="it" sz="1100">
                <a:latin typeface="Palatino Linotype"/>
              </a:rPr>
              <a:t>Intervista a don </a:t>
            </a:r>
            <a:r>
              <a:rPr lang="it" b="1" cap="small" sz="850">
                <a:latin typeface="Palatino Linotype"/>
              </a:rPr>
              <a:t>Paolo Gariglio</a:t>
            </a:r>
          </a:p>
          <a:p>
            <a:pPr algn="ctr" marR="25400" indent="0">
              <a:spcAft>
                <a:spcPts val="1890"/>
              </a:spcAft>
            </a:pPr>
            <a:r>
              <a:rPr lang="it" b="1" cap="small" sz="1800" spc="-150">
                <a:latin typeface="Courier New"/>
              </a:rPr>
              <a:t>Gì</a:t>
            </a:r>
          </a:p>
          <a:p>
            <a:pPr algn="just" indent="177800">
              <a:lnSpc>
                <a:spcPts val="1248"/>
              </a:lnSpc>
            </a:pPr>
            <a:r>
              <a:rPr lang="it" sz="1100">
                <a:latin typeface="Palatino Linotype"/>
              </a:rPr>
              <a:t>Don Paolo Gariglio è un parroco della diocesi di Torino. Ordinato sacerdote nel 1956, fu per dieci anni vicecurato nella parrocchia del Lingotto, poi venne nominato parroco di S. Luca Evangelista, nella periferia della città. Dal 1976 è parroco a Nichelino, un grosso agglomerato della cintura torinese di cinquantamila abitanti circa. È anche delegato nazionale della Federazione Italiana Esercizi Spirituali, per la quale ha fondato e dirige la rivista giovanile «Il Vento».</a:t>
            </a:r>
          </a:p>
          <a:p>
            <a:pPr algn="just" indent="177800">
              <a:lnSpc>
                <a:spcPts val="1248"/>
              </a:lnSpc>
            </a:pPr>
            <a:r>
              <a:rPr lang="it" sz="1100">
                <a:latin typeface="Palatino Linotype"/>
              </a:rPr>
              <a:t>Allievo dell'Ateneo Salesiano, nel 1961 don Paolo pubblicò sulla rivista «Orientamenti pedagogici» una relazione sui risultati di un'iniziativa pastorale, avviata già nel 1958: </a:t>
            </a:r>
            <a:r>
              <a:rPr lang="it" b="1" i="1" sz="950">
                <a:latin typeface="Palatino Linotype"/>
              </a:rPr>
              <a:t>Ragazzi educatori Un'esperienza di attivismo educativo: il "Campo Capi". </a:t>
            </a:r>
            <a:r>
              <a:rPr lang="it" sz="1100">
                <a:latin typeface="Palatino Linotype"/>
              </a:rPr>
              <a:t>Egli partiva da un'intuizione di don Bosco sulle potenzialità formative dei giovani nei confronti dei loro coetanei e assumeva, con un'impronta del tutto personale, il modello dei «campi-scuola» dell'Azione Cattolica.</a:t>
            </a:r>
          </a:p>
        </p:txBody>
      </p:sp>
      <p:sp>
        <p:nvSpPr>
          <p:cNvPr id="4" name=""/>
          <p:cNvSpPr/>
          <p:nvPr/>
        </p:nvSpPr>
        <p:spPr>
          <a:xfrm>
            <a:off x="618744" y="6982968"/>
            <a:ext cx="213360" cy="128016"/>
          </a:xfrm>
          <a:prstGeom prst="rect">
            <a:avLst/>
          </a:prstGeom>
        </p:spPr>
        <p:txBody>
          <a:bodyPr lIns="0" tIns="0" rIns="0" bIns="0">
            <a:noAutofit/>
          </a:bodyPr>
          <a:p>
            <a:pPr marL="25400" indent="0"/>
            <a:r>
              <a:rPr lang="it" sz="1000">
                <a:latin typeface="Palatino Linotype"/>
              </a:rPr>
              <a:t>114</a:t>
            </a:r>
          </a:p>
        </p:txBody>
      </p:sp>
    </p:spTree>
  </p:cSld>
  <p:clrMapOvr>
    <a:overrideClrMapping bg1="lt1" tx1="dk1" bg2="lt2" tx2="dk2" accent1="accent1" accent2="accent2" accent3="accent3" accent4="accent4" accent5="accent5" accent6="accent6" hlink="hlink" folHlink="folHlink"/>
  </p:clrMapOvr>
</p:sld>
</file>

<file path=ppt/slides/slide11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84632" y="545592"/>
            <a:ext cx="3956304" cy="6342888"/>
          </a:xfrm>
          <a:prstGeom prst="rect">
            <a:avLst/>
          </a:prstGeom>
        </p:spPr>
        <p:txBody>
          <a:bodyPr lIns="0" tIns="0" rIns="0" bIns="0">
            <a:noAutofit/>
          </a:bodyPr>
          <a:p>
            <a:pPr algn="just" marL="12700" marR="12700" indent="177800">
              <a:lnSpc>
                <a:spcPts val="1248"/>
              </a:lnSpc>
            </a:pPr>
            <a:r>
              <a:rPr lang="it" sz="1100">
                <a:latin typeface="Palatino Linotype"/>
              </a:rPr>
              <a:t>I risultati positivi lo spinsero a proseguire e affinare l'esperienza educativa, collegando il momento entusiasmante dei campi estivi con il lavoro svolto durante l'anno. Sono sorte così varie iniziative che sfociano in una proposta di spiritualità giovanile molto vicina a quella di don Bosco e nell'offerta di percorsi formativi che hanno il loro punto di forza nella pedagogia dei sacramenti e nell'accompagnamento personale e di gruppo.</a:t>
            </a:r>
          </a:p>
          <a:p>
            <a:pPr algn="just" marL="12700" marR="12700" indent="177800">
              <a:lnSpc>
                <a:spcPts val="1248"/>
              </a:lnSpc>
              <a:spcAft>
                <a:spcPts val="1680"/>
              </a:spcAft>
            </a:pPr>
            <a:r>
              <a:rPr lang="it" sz="1100">
                <a:latin typeface="Palatino Linotype"/>
              </a:rPr>
              <a:t>A distanza di quasi cinquantanni don Paolo continua la sua azione con i giovani, fedele alle intuizioni iniziali, con esiti educativi e pastorali che ne documentano l'efficacia. A lui abbiamo posto alcune domande incentrate sulla sua metodologia formativa.</a:t>
            </a:r>
          </a:p>
          <a:p>
            <a:pPr marL="12700" indent="0">
              <a:spcAft>
                <a:spcPts val="1050"/>
              </a:spcAft>
            </a:pPr>
            <a:r>
              <a:rPr lang="it" b="1" sz="1100">
                <a:latin typeface="Arial"/>
              </a:rPr>
              <a:t>1.1 giovani pastori dei giovani</a:t>
            </a:r>
          </a:p>
          <a:p>
            <a:pPr algn="just" marL="12700" marR="12700" indent="177800">
              <a:lnSpc>
                <a:spcPts val="1248"/>
              </a:lnSpc>
            </a:pPr>
            <a:r>
              <a:rPr lang="it" b="1" i="1" sz="950">
                <a:latin typeface="Palatino Linotype"/>
              </a:rPr>
              <a:t>Don Paolo, ci presenti innanzitutto le intuizioni di base che hanno sostenuto la sua decisione di curare in modo privilegiato la pastorale degli adolescenti.</a:t>
            </a:r>
          </a:p>
          <a:p>
            <a:pPr algn="just" marL="12700" marR="12700" indent="177800">
              <a:lnSpc>
                <a:spcPts val="1248"/>
              </a:lnSpc>
            </a:pPr>
            <a:r>
              <a:rPr lang="it" sz="1100">
                <a:latin typeface="Palatino Linotype"/>
              </a:rPr>
              <a:t>Provengo da una famiglia mediamente religiosa da parte paterna e assolutamente agnostica e atea da parte materna. Nel 1945, adolescente quindicenne, sono stato convinto da un amico coetaneo a partecipare ad un'iniziativa dalla parrocchia di Lingotto (Torino). Era imo </a:t>
            </a:r>
            <a:r>
              <a:rPr lang="it" b="1" i="1" sz="950">
                <a:latin typeface="Palatino Linotype"/>
              </a:rPr>
              <a:t>stage</a:t>
            </a:r>
            <a:r>
              <a:rPr lang="it" sz="1100">
                <a:latin typeface="Palatino Linotype"/>
              </a:rPr>
              <a:t> di esercizi spirituali. Si tenevano presso i gesuiti di Villa Luigina di Chieri ed erano predicati da padre Gabriele Navone. Quell'avvenimento è stato fondamentale per la mia vita. Non solo perché mi ha aperto alla fede: soprattutto per il fatto che fu un coetaneo ad avvicinarmi alla Chiesa e ad orientarmi verso Cristo.</a:t>
            </a:r>
          </a:p>
          <a:p>
            <a:pPr algn="just" marL="12700" marR="12700" indent="177800">
              <a:lnSpc>
                <a:spcPts val="1248"/>
              </a:lnSpc>
            </a:pPr>
            <a:r>
              <a:rPr lang="it" sz="1100">
                <a:latin typeface="Palatino Linotype"/>
              </a:rPr>
              <a:t>Questo fatto ha radicato in me la convinzione che, se un incitamento alla bontà fatto da un educatore adulto può avere successo, certamente la proposta di un compagno risulta molto più efficace. Un ragazzo si aspetta di tutto da un coetaneo, tranne un appello alla bontà. Quando questo invito giunge, suscita stupore e generalmente predispone all'accoglienza.</a:t>
            </a:r>
          </a:p>
          <a:p>
            <a:pPr algn="just" marL="12700" marR="12700" indent="177800">
              <a:lnSpc>
                <a:spcPts val="1248"/>
              </a:lnSpc>
            </a:pPr>
            <a:r>
              <a:rPr lang="it" sz="1100">
                <a:latin typeface="Palatino Linotype"/>
              </a:rPr>
              <a:t>Quell'esperienza ha avviato, in me ragazzo, dei cambiamenti sostanziali. È stato l'inizio di una vita nuova, nella quale i co-mandamenti di Dio sono divenuti la norma del mio vivere. E ha generato una tensione interiore di progressiva apertura alla grazia che mi ha condotto qualche anno dopo, diciottenne, a pensare al sacerdozio come scelta di vita.</a:t>
            </a:r>
          </a:p>
        </p:txBody>
      </p:sp>
      <p:sp>
        <p:nvSpPr>
          <p:cNvPr id="3" name=""/>
          <p:cNvSpPr/>
          <p:nvPr/>
        </p:nvSpPr>
        <p:spPr>
          <a:xfrm>
            <a:off x="4242816" y="7016496"/>
            <a:ext cx="210312" cy="128016"/>
          </a:xfrm>
          <a:prstGeom prst="rect">
            <a:avLst/>
          </a:prstGeom>
        </p:spPr>
        <p:txBody>
          <a:bodyPr lIns="0" tIns="0" rIns="0" bIns="0">
            <a:noAutofit/>
          </a:bodyPr>
          <a:p>
            <a:pPr marL="25400" indent="0"/>
            <a:r>
              <a:rPr lang="it" sz="1000">
                <a:latin typeface="Palatino Linotype"/>
              </a:rPr>
              <a:t>115</a:t>
            </a:r>
          </a:p>
        </p:txBody>
      </p:sp>
    </p:spTree>
  </p:cSld>
  <p:clrMapOvr>
    <a:overrideClrMapping bg1="lt1" tx1="dk1" bg2="lt2" tx2="dk2" accent1="accent1" accent2="accent2" accent3="accent3" accent4="accent4" accent5="accent5" accent6="accent6" hlink="hlink" folHlink="folHlink"/>
  </p:clrMapOvr>
</p:sld>
</file>

<file path=ppt/slides/slide11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3128" y="533400"/>
            <a:ext cx="3968496" cy="6356604"/>
          </a:xfrm>
          <a:prstGeom prst="rect">
            <a:avLst/>
          </a:prstGeom>
        </p:spPr>
        <p:txBody>
          <a:bodyPr lIns="0" tIns="0" rIns="0" bIns="0">
            <a:noAutofit/>
          </a:bodyPr>
          <a:p>
            <a:pPr algn="just" indent="177800">
              <a:lnSpc>
                <a:spcPts val="1248"/>
              </a:lnSpc>
            </a:pPr>
            <a:r>
              <a:rPr lang="it" sz="1100">
                <a:latin typeface="Palatino Linotype"/>
              </a:rPr>
              <a:t>Più tardi, dopo essere stato ordinato sacerdote, il ricordo di quel felice evento mi ha determinato a curare la formazione di «ragazzi educatori» che fossero capaci di incidere formativamente sui propri coetanei contagiandoli innanzitutto con la freschezza della loro testimonianza e convinzione.</a:t>
            </a:r>
          </a:p>
          <a:p>
            <a:pPr algn="just" indent="177800">
              <a:lnSpc>
                <a:spcPts val="1248"/>
              </a:lnSpc>
            </a:pPr>
            <a:r>
              <a:rPr lang="it" sz="1100">
                <a:latin typeface="Palatino Linotype"/>
              </a:rPr>
              <a:t>Ancora oggi gran parte del mio lavoro è dedicata a curare, direi "cesellare", le anime degli animatori, orientandoli su tre fedeltà, generatrici di tutto il resto: la direzione spirituale, la meditazione della Parola di Dio e ima vita sacramentale metodica. In questo modo mi è possibile portare avanti una pastorale giovanile nella quale gli attori principali sono proprio quegli animatori. Essi sono in grado di agire e di esprimersi ispirandosi alla trama offerta dalla Parola di Dio, trascinando i compagni più giovani con la freschezza della testimonianza e la loro maturità interiore.</a:t>
            </a:r>
          </a:p>
          <a:p>
            <a:pPr algn="just" indent="177800">
              <a:lnSpc>
                <a:spcPts val="1248"/>
              </a:lnSpc>
            </a:pPr>
            <a:r>
              <a:rPr lang="it" sz="1100">
                <a:latin typeface="Palatino Linotype"/>
              </a:rPr>
              <a:t>Gli animatori devono essere ragazzi in gamba, simpatici, ben fatti psicologicamente, oltre che solidi spiritualmente. Avrei difficoltà ad accettarne uno con gli occhi storti. Non è che faccia una sfilata di bellezza per selezionarli, ma ritengo che debbano essere davvero bravi e ben fatti. Questi animatori sono tra i 18 e i 20 anni, non oltre, possibilmente, e i ragazzi che affido loro ne hanno tra 15 e 16: se l'animatore è più anzianetto lo vedono come un maestro, mentre se è vicino come età lo sentono amico.</a:t>
            </a:r>
          </a:p>
          <a:p>
            <a:pPr algn="just" indent="177800">
              <a:lnSpc>
                <a:spcPts val="1248"/>
              </a:lnSpc>
            </a:pPr>
            <a:r>
              <a:rPr lang="it" sz="1100">
                <a:latin typeface="Palatino Linotype"/>
              </a:rPr>
              <a:t>Il sacerdote rimane dietro le quinte, come suggeritore e regista. Difficilmente uno spettacolo di questo genere si conclude senza un successo pieno di gioia (che è frutto della grazia e della conversione personale).</a:t>
            </a:r>
          </a:p>
          <a:p>
            <a:pPr algn="just" indent="177800">
              <a:lnSpc>
                <a:spcPts val="1248"/>
              </a:lnSpc>
              <a:spcAft>
                <a:spcPts val="1680"/>
              </a:spcAft>
            </a:pPr>
            <a:r>
              <a:rPr lang="it" sz="1100">
                <a:latin typeface="Palatino Linotype"/>
              </a:rPr>
              <a:t>Devo dire che in tanti anni i risultati sono stati fecondissimi e non pochi giovani si sono inoltrati, con successo, in cammini di </a:t>
            </a:r>
            <a:r>
              <a:rPr lang="it" b="1" i="1" sz="950">
                <a:latin typeface="Palatino Linotype"/>
              </a:rPr>
              <a:t>sequela Christi</a:t>
            </a:r>
            <a:r>
              <a:rPr lang="it" sz="1100">
                <a:latin typeface="Palatino Linotype"/>
              </a:rPr>
              <a:t> molto impegnativi. Da quell'esperienza pastorale, ad esempio, sono uscite oltre venticinque vocazioni sacerdotali, diocesane e religiose, ed anche una decina di vocazioni femminili.</a:t>
            </a:r>
          </a:p>
          <a:p>
            <a:pPr indent="0">
              <a:spcAft>
                <a:spcPts val="1050"/>
              </a:spcAft>
            </a:pPr>
            <a:r>
              <a:rPr lang="it" b="1" sz="1100">
                <a:latin typeface="Arial"/>
              </a:rPr>
              <a:t>2. La conquista degli adolescenti “</a:t>
            </a:r>
            <a:r>
              <a:rPr lang="it" b="1" u="sng" sz="1100">
                <a:latin typeface="Arial"/>
              </a:rPr>
              <a:t>margi</a:t>
            </a:r>
            <a:r>
              <a:rPr lang="it" b="1" sz="1100">
                <a:latin typeface="Arial"/>
              </a:rPr>
              <a:t>nali”</a:t>
            </a:r>
          </a:p>
          <a:p>
            <a:pPr algn="just" indent="177800">
              <a:lnSpc>
                <a:spcPts val="1248"/>
              </a:lnSpc>
            </a:pPr>
            <a:r>
              <a:rPr lang="it" b="1" i="1" sz="950">
                <a:latin typeface="Palatino Linotype"/>
              </a:rPr>
              <a:t>Quali sono, concretamente, gli aspetti fondamentali della sua strategia pastorale?</a:t>
            </a:r>
          </a:p>
          <a:p>
            <a:pPr algn="just" indent="177800">
              <a:lnSpc>
                <a:spcPts val="1248"/>
              </a:lnSpc>
            </a:pPr>
            <a:r>
              <a:rPr lang="it" sz="1100">
                <a:latin typeface="Palatino Linotype"/>
              </a:rPr>
              <a:t>Il ricordo della mia esperienza di adolescente totalmente privo di formazione religiosa familiare, ma conquistato a Gesù in modo inatteso ed efficace, mi ha reso molto sensibile verso i ragazzi</a:t>
            </a:r>
          </a:p>
        </p:txBody>
      </p:sp>
      <p:sp>
        <p:nvSpPr>
          <p:cNvPr id="3" name=""/>
          <p:cNvSpPr/>
          <p:nvPr/>
        </p:nvSpPr>
        <p:spPr>
          <a:xfrm>
            <a:off x="624840" y="7014972"/>
            <a:ext cx="4002024" cy="111252"/>
          </a:xfrm>
          <a:prstGeom prst="rect">
            <a:avLst/>
          </a:prstGeom>
        </p:spPr>
        <p:txBody>
          <a:bodyPr lIns="0" tIns="0" rIns="0" bIns="0">
            <a:noAutofit/>
          </a:bodyPr>
          <a:p>
            <a:pPr marL="25400" indent="0"/>
            <a:r>
              <a:rPr lang="it" sz="1000">
                <a:latin typeface="Palatino Linotype"/>
              </a:rPr>
              <a:t>116</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70560" y="1161288"/>
            <a:ext cx="3593592" cy="1295400"/>
          </a:xfrm>
          <a:prstGeom prst="rect">
            <a:avLst/>
          </a:prstGeom>
        </p:spPr>
        <p:txBody>
          <a:bodyPr lIns="0" tIns="0" rIns="0" bIns="0">
            <a:noAutofit/>
          </a:bodyPr>
          <a:p>
            <a:pPr marL="120904" indent="0">
              <a:spcAft>
                <a:spcPts val="630"/>
              </a:spcAft>
            </a:pPr>
            <a:r>
              <a:rPr lang="it" b="1" sz="2400">
                <a:latin typeface="Palatino Linotype"/>
              </a:rPr>
              <a:t>«Io sono il pane di vita»</a:t>
            </a:r>
          </a:p>
          <a:p>
            <a:pPr marL="692404" marR="693420" indent="0">
              <a:lnSpc>
                <a:spcPts val="1704"/>
              </a:lnSpc>
              <a:spcAft>
                <a:spcPts val="1470"/>
              </a:spcAft>
            </a:pPr>
            <a:r>
              <a:rPr lang="it" sz="1600">
                <a:latin typeface="Palatino Linotype"/>
              </a:rPr>
              <a:t>La spiritualità eucaristica nel vangelo di Giovanni</a:t>
            </a:r>
          </a:p>
          <a:p>
            <a:pPr algn="ctr" indent="0">
              <a:spcAft>
                <a:spcPts val="2100"/>
              </a:spcAft>
            </a:pPr>
            <a:r>
              <a:rPr lang="it" b="1" cap="small" sz="850">
                <a:latin typeface="Palatino Linotype"/>
              </a:rPr>
              <a:t>Giorgio Zevini</a:t>
            </a:r>
          </a:p>
        </p:txBody>
      </p:sp>
      <p:sp>
        <p:nvSpPr>
          <p:cNvPr id="3" name=""/>
          <p:cNvSpPr/>
          <p:nvPr/>
        </p:nvSpPr>
        <p:spPr>
          <a:xfrm>
            <a:off x="2301240" y="2846832"/>
            <a:ext cx="332232" cy="201168"/>
          </a:xfrm>
          <a:prstGeom prst="rect">
            <a:avLst/>
          </a:prstGeom>
        </p:spPr>
        <p:txBody>
          <a:bodyPr lIns="0" tIns="0" rIns="0" bIns="0">
            <a:noAutofit/>
          </a:bodyPr>
          <a:p>
            <a:pPr algn="ctr" indent="0">
              <a:spcBef>
                <a:spcPts val="2100"/>
              </a:spcBef>
              <a:spcAft>
                <a:spcPts val="1890"/>
              </a:spcAft>
            </a:pPr>
            <a:r>
              <a:rPr lang="it" sz="1050">
                <a:latin typeface="Palatino Linotype"/>
              </a:rPr>
              <a:t>©i</a:t>
            </a:r>
          </a:p>
        </p:txBody>
      </p:sp>
      <p:sp>
        <p:nvSpPr>
          <p:cNvPr id="4" name=""/>
          <p:cNvSpPr/>
          <p:nvPr/>
        </p:nvSpPr>
        <p:spPr>
          <a:xfrm>
            <a:off x="588264" y="3383280"/>
            <a:ext cx="3782568" cy="3550920"/>
          </a:xfrm>
          <a:prstGeom prst="rect">
            <a:avLst/>
          </a:prstGeom>
        </p:spPr>
        <p:txBody>
          <a:bodyPr lIns="0" tIns="0" rIns="0" bIns="0">
            <a:noAutofit/>
          </a:bodyPr>
          <a:p>
            <a:pPr algn="just" marR="12700" indent="190500">
              <a:lnSpc>
                <a:spcPts val="1248"/>
              </a:lnSpc>
              <a:spcBef>
                <a:spcPts val="1890"/>
              </a:spcBef>
            </a:pPr>
            <a:r>
              <a:rPr lang="it" sz="1050">
                <a:latin typeface="Palatino Linotype"/>
              </a:rPr>
              <a:t>All'uomo moderno che, specie nella nostra civiltà occidentale, sta morendo per la perdita di valori morali e religiosi ed è tutto proteso nella grettezza dei beni di consumo, nuovo idolo dell'era tecnologica, l'apostolo Giovanni con il messaggio evangelico dona un </a:t>
            </a:r>
            <a:r>
              <a:rPr lang="it" b="1" i="1" sz="1000">
                <a:latin typeface="Palatino Linotype"/>
              </a:rPr>
              <a:t>«pane di vita» (Gv</a:t>
            </a:r>
            <a:r>
              <a:rPr lang="it" sz="1050">
                <a:latin typeface="Palatino Linotype"/>
              </a:rPr>
              <a:t> 6,35) e «</a:t>
            </a:r>
            <a:r>
              <a:rPr lang="it" b="1" i="1" sz="1000">
                <a:latin typeface="Palatino Linotype"/>
              </a:rPr>
              <a:t>un'acqua viva» </a:t>
            </a:r>
            <a:r>
              <a:rPr lang="it" sz="1050">
                <a:latin typeface="Palatino Linotype"/>
              </a:rPr>
              <a:t>che disseta definitivamente </a:t>
            </a:r>
            <a:r>
              <a:rPr lang="it" b="1" i="1" sz="1000">
                <a:latin typeface="Palatino Linotype"/>
              </a:rPr>
              <a:t>(Gv</a:t>
            </a:r>
            <a:r>
              <a:rPr lang="it" sz="1050">
                <a:latin typeface="Palatino Linotype"/>
              </a:rPr>
              <a:t> 4,13-14). La rilettura del brano evangelico di </a:t>
            </a:r>
            <a:r>
              <a:rPr lang="it" b="1" i="1" sz="1000">
                <a:latin typeface="Palatino Linotype"/>
              </a:rPr>
              <a:t>Gv</a:t>
            </a:r>
            <a:r>
              <a:rPr lang="it" sz="1050">
                <a:latin typeface="Palatino Linotype"/>
              </a:rPr>
              <a:t> 6,22-59, frammento di catechesi della Chiesa giovannea sull'Eucaristia, offre la possibilità di rivisitare un testo sacro, arricchito prima dalla riflessione religiosa del popolo d'Israele nell'antica alleanza, poi dalla vita evangelica e dalla dottrina di Gesù di Nazaret e dal pensiero e dall'esperienza spirituale della comunità primitiva, infine dall'approfondimento della tradizione posteriore della Chiesa. La pagina biblica prende un significato sempre più ricco e profondo e porta a comprendere e a vivere una realtà tanto sentita dai Padri: quella della </a:t>
            </a:r>
            <a:r>
              <a:rPr lang="it" b="1" i="1" sz="1000">
                <a:latin typeface="Palatino Linotype"/>
              </a:rPr>
              <a:t>«mira profunditas</a:t>
            </a:r>
            <a:r>
              <a:rPr lang="it" sz="1050">
                <a:latin typeface="Palatino Linotype"/>
              </a:rPr>
              <a:t>» della sacra Scrittura. Scoprire le insospettabili ricchezze della parola di Dio per la vita del cristiano è lo scopo della rilettura spirituale del brano eucaristico giovanneo, specie in questo anno in cui la Chiesa riflette e cerca di vivere con più intensità questo immenso dono di Dio.</a:t>
            </a:r>
          </a:p>
          <a:p>
            <a:pPr algn="just" marR="12700" indent="190500">
              <a:lnSpc>
                <a:spcPts val="1248"/>
              </a:lnSpc>
            </a:pPr>
            <a:r>
              <a:rPr lang="it" sz="1050">
                <a:latin typeface="Palatino Linotype"/>
              </a:rPr>
              <a:t>In questa mia riflessione cercherò anzitutto di inquadrare brevemente l'Eucaristia nella storia della salvezza, per poi</a:t>
            </a:r>
          </a:p>
        </p:txBody>
      </p:sp>
      <p:sp>
        <p:nvSpPr>
          <p:cNvPr id="5" name=""/>
          <p:cNvSpPr/>
          <p:nvPr/>
        </p:nvSpPr>
        <p:spPr>
          <a:xfrm>
            <a:off x="4367784" y="7028688"/>
            <a:ext cx="94488" cy="128016"/>
          </a:xfrm>
          <a:prstGeom prst="rect">
            <a:avLst/>
          </a:prstGeom>
        </p:spPr>
        <p:txBody>
          <a:bodyPr lIns="0" tIns="0" rIns="0" bIns="0">
            <a:noAutofit/>
          </a:bodyPr>
          <a:p>
            <a:pPr marL="25400" indent="0"/>
            <a:r>
              <a:rPr lang="it" sz="1000">
                <a:latin typeface="Palatino Linotype"/>
              </a:rPr>
              <a:t>9</a:t>
            </a:r>
          </a:p>
        </p:txBody>
      </p:sp>
    </p:spTree>
  </p:cSld>
  <p:clrMapOvr>
    <a:overrideClrMapping bg1="lt1" tx1="dk1" bg2="lt2" tx2="dk2" accent1="accent1" accent2="accent2" accent3="accent3" accent4="accent4" accent5="accent5" accent6="accent6" hlink="hlink" folHlink="folHlink"/>
  </p:clrMapOvr>
</p:sld>
</file>

<file path=ppt/slides/slide12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2920" y="536448"/>
            <a:ext cx="3962400" cy="6373368"/>
          </a:xfrm>
          <a:prstGeom prst="rect">
            <a:avLst/>
          </a:prstGeom>
        </p:spPr>
        <p:txBody>
          <a:bodyPr lIns="0" tIns="0" rIns="0" bIns="0">
            <a:noAutofit/>
          </a:bodyPr>
          <a:p>
            <a:pPr algn="just" indent="0">
              <a:lnSpc>
                <a:spcPts val="1248"/>
              </a:lnSpc>
            </a:pPr>
            <a:r>
              <a:rPr lang="it" sz="1100">
                <a:latin typeface="Palatino Linotype"/>
              </a:rPr>
              <a:t>«fuori porta», quelli vaganti «in un luogo solitario», marginali rispetto ai soliti destinatari della pastorale giovanile comune. Mi ha spinto a cercare modi adatti per «congregarli», per «parlare al loro cuore», attraverso il linguaggio, l'amicizia e la testimonianza dei giovani animatori.</a:t>
            </a:r>
          </a:p>
          <a:p>
            <a:pPr algn="just" marL="12700" marR="12700" indent="177800">
              <a:lnSpc>
                <a:spcPts val="1248"/>
              </a:lnSpc>
            </a:pPr>
            <a:r>
              <a:rPr lang="it" sz="1100">
                <a:latin typeface="Palatino Linotype"/>
              </a:rPr>
              <a:t>Nella mia prassi pastorale ho valorizzato, come ambiente ideale per il primo approccio, la solitudine della montagna. Ogni anno organizzo per questi adolescenti dei campi estivi particolari, avventurosi, gestiti totalmente dagli animatori. Iniziano in una casa alpina "normale", ma si concludono negli ultimi giorni in un romitaggio dell'Alta Valle Stretta, la </a:t>
            </a:r>
            <a:r>
              <a:rPr lang="it" b="1" i="1" sz="950">
                <a:latin typeface="Palatino Linotype"/>
              </a:rPr>
              <a:t>Maison des Chamois,</a:t>
            </a:r>
            <a:r>
              <a:rPr lang="it" sz="1100">
                <a:latin typeface="Palatino Linotype"/>
              </a:rPr>
              <a:t> a 2200 metri di altezza e a due ore di distanza dalle ultime case.</a:t>
            </a:r>
          </a:p>
          <a:p>
            <a:pPr algn="just" marL="12700" marR="12700" indent="177800">
              <a:lnSpc>
                <a:spcPts val="1248"/>
              </a:lnSpc>
            </a:pPr>
            <a:r>
              <a:rPr lang="it" sz="1100">
                <a:latin typeface="Palatino Linotype"/>
              </a:rPr>
              <a:t>Nell'isolamento dei monti, tra mille attività e sorprese, la fisionomia e l'azione degli animatori è destinata ad emergere con maggior forza e a colpire la fantasia, l'immaginazione e il cuore dei ragazzi. È stupendo vedere come si realizzi con efficacia il </a:t>
            </a:r>
            <a:r>
              <a:rPr lang="it" b="1" i="1" sz="950">
                <a:latin typeface="Palatino Linotype"/>
              </a:rPr>
              <a:t>metodo preventivo</a:t>
            </a:r>
            <a:r>
              <a:rPr lang="it" sz="1100">
                <a:latin typeface="Palatino Linotype"/>
              </a:rPr>
              <a:t> e la pedagogia dei modelli, così valorizzata da don Bosco. La storie personali, le immagini, i modelli di vita veicolati da questi vettori umani simpatici e dinamici, che sono quasi loro coetanei, fanno subito breccia e sortiscono con maggior facilità il risultato di indurre e accompagnare ad azioni e modi di vita corrispondenti. Inoltre scaturiscono dei legami formidabili, nei quali l'animatore è preoccupato non tanto di dimostrare che è un ragazzo in gamba (lo hanno già capito), ma di far comprendere al ragazzo quale cammino ha fatto personalmente.</a:t>
            </a:r>
          </a:p>
          <a:p>
            <a:pPr algn="just" marL="12700" marR="12700" indent="177800">
              <a:lnSpc>
                <a:spcPts val="1248"/>
              </a:lnSpc>
            </a:pPr>
            <a:r>
              <a:rPr lang="it" sz="1100">
                <a:latin typeface="Palatino Linotype"/>
              </a:rPr>
              <a:t>In quel clima fervido il rapporto interpersonale si sviluppa con facilità e con naturalezza. I ragazzi sono disponibili ad ascoltare e confidarsi con gli animatori e questi li spingono a confrontarsi col sacerdote per le cose di coscienza. Tutto ciò lascia in loro un ricordo indimenticabile, specialmente quello illuminante del colloquio e della gioia legata alla confessione generale. È qui che quasi tutti inaspettatamente arrivano, Ed è per loro un'esperienza di vera conversione e di consegna al Signore.</a:t>
            </a:r>
          </a:p>
          <a:p>
            <a:pPr algn="just" marL="12700" marR="12700" indent="177800">
              <a:lnSpc>
                <a:spcPts val="1248"/>
              </a:lnSpc>
            </a:pPr>
            <a:r>
              <a:rPr lang="it" sz="1100">
                <a:latin typeface="Palatino Linotype"/>
              </a:rPr>
              <a:t>Una volta rientrati in parrocchia, il rapporto di confidenza spirituale viene alimentato e curato con incontri, ritiri o cenacoli settimanali, gestiti dagli animatori. In queste occasioni è presente anche il "don", disponibile per «continuare certi discorsi» a livello personale. Tutto questo predispone ad un grande evento, preparato con somma cura e dovizia di fascinazione. Durante le vacanze di Natale, infatti, si propongono ai ragazzi alcimi turni</a:t>
            </a:r>
          </a:p>
        </p:txBody>
      </p:sp>
      <p:sp>
        <p:nvSpPr>
          <p:cNvPr id="3" name=""/>
          <p:cNvSpPr/>
          <p:nvPr/>
        </p:nvSpPr>
        <p:spPr>
          <a:xfrm>
            <a:off x="4270248" y="7004304"/>
            <a:ext cx="213360" cy="128016"/>
          </a:xfrm>
          <a:prstGeom prst="rect">
            <a:avLst/>
          </a:prstGeom>
        </p:spPr>
        <p:txBody>
          <a:bodyPr lIns="0" tIns="0" rIns="0" bIns="0">
            <a:noAutofit/>
          </a:bodyPr>
          <a:p>
            <a:pPr marL="25400" indent="0"/>
            <a:r>
              <a:rPr lang="it" sz="1000">
                <a:latin typeface="Palatino Linotype"/>
              </a:rPr>
              <a:t>117</a:t>
            </a:r>
          </a:p>
        </p:txBody>
      </p:sp>
    </p:spTree>
  </p:cSld>
  <p:clrMapOvr>
    <a:overrideClrMapping bg1="lt1" tx1="dk1" bg2="lt2" tx2="dk2" accent1="accent1" accent2="accent2" accent3="accent3" accent4="accent4" accent5="accent5" accent6="accent6" hlink="hlink" folHlink="folHlink"/>
  </p:clrMapOvr>
</p:sld>
</file>

<file path=ppt/slides/slide12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7220" y="548640"/>
            <a:ext cx="3965448" cy="6370320"/>
          </a:xfrm>
          <a:prstGeom prst="rect">
            <a:avLst/>
          </a:prstGeom>
        </p:spPr>
        <p:txBody>
          <a:bodyPr lIns="0" tIns="0" rIns="0" bIns="0">
            <a:noAutofit/>
          </a:bodyPr>
          <a:p>
            <a:pPr algn="just" marL="12700" marR="12700" indent="0">
              <a:lnSpc>
                <a:spcPts val="1248"/>
              </a:lnSpc>
            </a:pPr>
            <a:r>
              <a:rPr lang="it" sz="1100">
                <a:latin typeface="Palatino Linotype"/>
              </a:rPr>
              <a:t>a scelta di esercizi spirituali. Il tema centrale di questi esercizi è «Gesù, Amico e Signore dell'adolescente». La catechesi, in questa occasione, è fatta dal prete stesso che li ha incontrati nel campo estivo e tende ad accostare scienza e fede (il sottoscritto è </a:t>
            </a:r>
            <a:r>
              <a:rPr lang="it" b="1" i="1" sz="950">
                <a:latin typeface="Palatino Linotype"/>
              </a:rPr>
              <a:t>theilar-diano</a:t>
            </a:r>
            <a:r>
              <a:rPr lang="it" sz="1100">
                <a:latin typeface="Palatino Linotype"/>
              </a:rPr>
              <a:t> di formazione). Ogni riflessione, però, mira a presentare il nocciolo della vita cristiana, l'azione efficace della grazia di Cristo e il problema dei "novissimi", in versione adatta alla sensibilità di questi adolescenti. Come l'animatore li ha portati dal sacerdote, ora il sacerdote deve mettere le carte in tavola e portare questi giovani a Cristo.</a:t>
            </a:r>
          </a:p>
          <a:p>
            <a:pPr algn="just" indent="177800">
              <a:lnSpc>
                <a:spcPts val="1248"/>
              </a:lnSpc>
            </a:pPr>
            <a:r>
              <a:rPr lang="it" sz="1100">
                <a:latin typeface="Palatino Linotype"/>
              </a:rPr>
              <a:t>Dobbiamo renderci conto che una percentuale altissima di ragazzi non crede a Cristo Gesù, al soprannaturale, alla Chiesa; non si sono mai posti il problema, non ci pensano. Tante nostre prediche non raggiungono l'obiettivo perché chi ci ascolta pensa ad altro e non ci segue. Noi diamo per scontate troppe cose, che di fatto scontate non lo sono: «Gesù ha detto...». Ma chi l'ha inventato questo? La questione apologetica è molto seria e va affrontata in modo intelligente ed insieme esistenziale.</a:t>
            </a:r>
          </a:p>
          <a:p>
            <a:pPr algn="just" indent="177800">
              <a:lnSpc>
                <a:spcPts val="1248"/>
              </a:lnSpc>
              <a:spcAft>
                <a:spcPts val="1680"/>
              </a:spcAft>
            </a:pPr>
            <a:r>
              <a:rPr lang="it" sz="1100">
                <a:latin typeface="Palatino Linotype"/>
              </a:rPr>
              <a:t>Aggiungo una nota di metodo: per poter ottenere un tale effetto di fascinazione mi preoccupo che i campi del primo anno (i ragazzi hanno 15 anni), non siano misti. Solo al secondo anno, metto insieme maschi e femmine, e ciò produce molto frutto. Sono convinto che, per questa particolare tipologia di adolescenti di cui ho parlato, la prima esperienza "formativa" vada sempre accuratamente distinta, con </a:t>
            </a:r>
            <a:r>
              <a:rPr lang="it" b="1" i="1" sz="950">
                <a:latin typeface="Palatino Linotype"/>
              </a:rPr>
              <a:t>équipes</a:t>
            </a:r>
            <a:r>
              <a:rPr lang="it" sz="1100">
                <a:latin typeface="Palatino Linotype"/>
              </a:rPr>
              <a:t> esclusivamente maschili o femminili a seconda se i destinatari sono ragazzi o ragazze. La ragione è di carattere psicologico e pratico. Al campo di secondo livello invece le cose risultano diverse, proprio in virtù del cammino fatto durante l'anno e dei livelli di motivazione raggiunti. In questa fase il gruppo misto fa scaturire dinamiche molto costruttive.</a:t>
            </a:r>
          </a:p>
          <a:p>
            <a:pPr algn="just" indent="0">
              <a:spcAft>
                <a:spcPts val="1050"/>
              </a:spcAft>
            </a:pPr>
            <a:r>
              <a:rPr lang="it" b="1" sz="1100">
                <a:latin typeface="Arial"/>
              </a:rPr>
              <a:t>3. La “pedagogia di Gesù” e dei sacramenti</a:t>
            </a:r>
          </a:p>
          <a:p>
            <a:pPr algn="just" indent="177800">
              <a:lnSpc>
                <a:spcPts val="1248"/>
              </a:lnSpc>
            </a:pPr>
            <a:r>
              <a:rPr lang="it" b="1" i="1" sz="950">
                <a:latin typeface="Palatino Linotype"/>
              </a:rPr>
              <a:t>Lei parla spesso della</a:t>
            </a:r>
            <a:r>
              <a:rPr lang="it" sz="1100">
                <a:latin typeface="Palatino Linotype"/>
              </a:rPr>
              <a:t> </a:t>
            </a:r>
            <a:r>
              <a:rPr lang="it" b="1" i="1" sz="950">
                <a:latin typeface="Palatino Linotype"/>
              </a:rPr>
              <a:t>"pedagogia di Gesù" e dei sacramenti. Che cosa intende?</a:t>
            </a:r>
          </a:p>
          <a:p>
            <a:pPr algn="just" indent="177800">
              <a:lnSpc>
                <a:spcPts val="1248"/>
              </a:lnSpc>
            </a:pPr>
            <a:r>
              <a:rPr lang="it" sz="1100">
                <a:latin typeface="Palatino Linotype"/>
              </a:rPr>
              <a:t>Come ho detto, i pilastri di questo cammino pastorale sono, da una parte, un amico coetaneo che emerge come modello naturale e affascinante e, dall'altra, un sacerdote, prima presente come semplice figura di sfondo e poi introdotto dall'animatore</a:t>
            </a:r>
          </a:p>
        </p:txBody>
      </p:sp>
      <p:sp>
        <p:nvSpPr>
          <p:cNvPr id="3" name=""/>
          <p:cNvSpPr/>
          <p:nvPr/>
        </p:nvSpPr>
        <p:spPr>
          <a:xfrm>
            <a:off x="606552" y="7004304"/>
            <a:ext cx="207264" cy="128016"/>
          </a:xfrm>
          <a:prstGeom prst="rect">
            <a:avLst/>
          </a:prstGeom>
        </p:spPr>
        <p:txBody>
          <a:bodyPr lIns="0" tIns="0" rIns="0" bIns="0">
            <a:noAutofit/>
          </a:bodyPr>
          <a:p>
            <a:pPr marL="12700" indent="0"/>
            <a:r>
              <a:rPr lang="it" sz="1000">
                <a:latin typeface="Palatino Linotype"/>
              </a:rPr>
              <a:t>118</a:t>
            </a:r>
          </a:p>
        </p:txBody>
      </p:sp>
    </p:spTree>
  </p:cSld>
  <p:clrMapOvr>
    <a:overrideClrMapping bg1="lt1" tx1="dk1" bg2="lt2" tx2="dk2" accent1="accent1" accent2="accent2" accent3="accent3" accent4="accent4" accent5="accent5" accent6="accent6" hlink="hlink" folHlink="folHlink"/>
  </p:clrMapOvr>
</p:sld>
</file>

<file path=ppt/slides/slide12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9016" y="533400"/>
            <a:ext cx="3962400" cy="6373368"/>
          </a:xfrm>
          <a:prstGeom prst="rect">
            <a:avLst/>
          </a:prstGeom>
        </p:spPr>
        <p:txBody>
          <a:bodyPr lIns="0" tIns="0" rIns="0" bIns="0">
            <a:noAutofit/>
          </a:bodyPr>
          <a:p>
            <a:pPr algn="just" indent="0">
              <a:lnSpc>
                <a:spcPts val="1248"/>
              </a:lnSpc>
            </a:pPr>
            <a:r>
              <a:rPr lang="it" sz="1100">
                <a:latin typeface="Palatino Linotype"/>
              </a:rPr>
              <a:t>come «esperto in umanità» e insieme come colui che permette di entrare in contatto con «un Amico che non ci pianta mai...», Gesù. Fin dall'inizio vengono valorizzati il sacramento del Perdono e l'Eucaristia, quali efficaci strumenti per essere inseriti nella vita di Dio mediante il Cristo.</a:t>
            </a:r>
          </a:p>
          <a:p>
            <a:pPr algn="just" marL="12700" marR="12700" indent="177800">
              <a:lnSpc>
                <a:spcPts val="1248"/>
              </a:lnSpc>
            </a:pPr>
            <a:r>
              <a:rPr lang="it" sz="1100">
                <a:latin typeface="Palatino Linotype"/>
              </a:rPr>
              <a:t>La pedagogia dei sacramenti per me è un modo diretto ed efficacissimo per mettere in contatto organico il soggetto con la vita di grazia. Il sacramento del perdono celebrato sistematicamente e l'Eucaristia ricevuta coscienziosamente (non come un andare ad una «sacra panetteria») sono il cuore di questa pedagogia. Celebrazione e catechesi, esperienza personale e illuminazione della mente devono sostenersi reciprocamente. Non mi è facile esprimere in poche parole questa metodologia. Vi suggerisco di scorrere alcune pagine del mio ultimo libro, </a:t>
            </a:r>
            <a:r>
              <a:rPr lang="it" b="1" i="1" sz="950">
                <a:latin typeface="Palatino Linotype"/>
              </a:rPr>
              <a:t>Ciao Don,</a:t>
            </a:r>
            <a:r>
              <a:rPr lang="it" sz="1100">
                <a:latin typeface="Palatino Linotype"/>
              </a:rPr>
              <a:t> soprattutto i tre capitoli: «Gioia nel dolore», «Congedo da un mondo meraviglioso», «Disincarnarsi a 19 anni». È documentato il cammino spirituale concreto di imo di questi ragazzi.</a:t>
            </a:r>
          </a:p>
          <a:p>
            <a:pPr algn="just" marL="12700" marR="12700" indent="177800">
              <a:lnSpc>
                <a:spcPts val="1248"/>
              </a:lnSpc>
            </a:pPr>
            <a:r>
              <a:rPr lang="it" sz="1100">
                <a:latin typeface="Palatino Linotype"/>
              </a:rPr>
              <a:t>Se il soggetto è preparato da una catechesi proporzionata e aderente, che si fonda molto sulla relazione personale, sulla comunicazione esistenziale, sul fatto di «educarsi educando», sono convinto che viene messo in grado di ricevere con apertura interiore i doni soprannaturali destinati a «farlo nuovo». Questa è quella che io chiamo la «pedagogia di Gesù».</a:t>
            </a:r>
          </a:p>
          <a:p>
            <a:pPr algn="just" marL="12700" marR="12700" indent="177800">
              <a:lnSpc>
                <a:spcPts val="1248"/>
              </a:lnSpc>
            </a:pPr>
            <a:r>
              <a:rPr lang="it" sz="1100">
                <a:latin typeface="Palatino Linotype"/>
              </a:rPr>
              <a:t>A differenza di certe forme di «pedagogia del Vangelo» - mi si passi la forzata contrapposizione -, tendenti a mettere in evidenza piuttosto i principi e le dottrine, la «pedagogia di Gesù» mira a dare massima visibilità al fatto concreto della persona di Gesù e della relazione che è possibile instaurare con Lui mediante i sacramenti. Insisto molto con i ragazzi: i sacramenti «santificano», cioè ti fanno diventare un altro Gesù, come quello che intravedi nei tuoi animatori...</a:t>
            </a:r>
          </a:p>
          <a:p>
            <a:pPr algn="just" marL="12700" marR="12700" indent="177800">
              <a:lnSpc>
                <a:spcPts val="1248"/>
              </a:lnSpc>
            </a:pPr>
            <a:r>
              <a:rPr lang="it" sz="1100">
                <a:latin typeface="Palatino Linotype"/>
              </a:rPr>
              <a:t>Nel Vangelo è contenuta una dottrina pedagogica e una teologia. Gesù ha detto: «Io sono la verità» o meglio: «La verità sono Io». Poi ha incominciato ad agire e ad insegnare. Egli è Persona con la quale mi è possibile entrare in comunione. È anche scienza viva, da assimilarsi.</a:t>
            </a:r>
          </a:p>
          <a:p>
            <a:pPr algn="just" marL="12700" marR="12700" indent="177800">
              <a:lnSpc>
                <a:spcPts val="1248"/>
              </a:lnSpc>
            </a:pPr>
            <a:r>
              <a:rPr lang="it" sz="1100">
                <a:latin typeface="Palatino Linotype"/>
              </a:rPr>
              <a:t>Parlando di «pedagogia di Gesù» intendo richiamarmi alla persona, alla sua azione vitale e alla sua arte educativa, quella che prende forma nell'azione pedagogica messa in atto da giovani animatori che Gesù lo amano davvero e lo posseggono. E mi rifaccio</a:t>
            </a:r>
          </a:p>
        </p:txBody>
      </p:sp>
      <p:sp>
        <p:nvSpPr>
          <p:cNvPr id="3" name=""/>
          <p:cNvSpPr/>
          <p:nvPr/>
        </p:nvSpPr>
        <p:spPr>
          <a:xfrm>
            <a:off x="4276344" y="6998208"/>
            <a:ext cx="210312" cy="131064"/>
          </a:xfrm>
          <a:prstGeom prst="rect">
            <a:avLst/>
          </a:prstGeom>
        </p:spPr>
        <p:txBody>
          <a:bodyPr lIns="0" tIns="0" rIns="0" bIns="0">
            <a:noAutofit/>
          </a:bodyPr>
          <a:p>
            <a:pPr marL="25400" indent="0"/>
            <a:r>
              <a:rPr lang="it" sz="1000">
                <a:latin typeface="Palatino Linotype"/>
              </a:rPr>
              <a:t>119</a:t>
            </a:r>
          </a:p>
        </p:txBody>
      </p:sp>
    </p:spTree>
  </p:cSld>
  <p:clrMapOvr>
    <a:overrideClrMapping bg1="lt1" tx1="dk1" bg2="lt2" tx2="dk2" accent1="accent1" accent2="accent2" accent3="accent3" accent4="accent4" accent5="accent5" accent6="accent6" hlink="hlink" folHlink="folHlink"/>
  </p:clrMapOvr>
</p:sld>
</file>

<file path=ppt/slides/slide12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97408" y="551688"/>
            <a:ext cx="3992880" cy="6364224"/>
          </a:xfrm>
          <a:prstGeom prst="rect">
            <a:avLst/>
          </a:prstGeom>
        </p:spPr>
        <p:txBody>
          <a:bodyPr lIns="0" tIns="0" rIns="0" bIns="0">
            <a:noAutofit/>
          </a:bodyPr>
          <a:p>
            <a:pPr algn="just" marL="12700" marR="12700" indent="0">
              <a:lnSpc>
                <a:spcPts val="1248"/>
              </a:lnSpc>
            </a:pPr>
            <a:r>
              <a:rPr lang="it" sz="1100">
                <a:latin typeface="Palatino Linotype"/>
              </a:rPr>
              <a:t>agli strumenti che sono in grado di comunicare efficacemente la grazia di Gesù, cioè l'Eucaristia e il perdono sacramentale.</a:t>
            </a:r>
          </a:p>
          <a:p>
            <a:pPr algn="just" marL="25400" marR="12700" indent="177800">
              <a:lnSpc>
                <a:spcPts val="1248"/>
              </a:lnSpc>
              <a:spcAft>
                <a:spcPts val="630"/>
              </a:spcAft>
            </a:pPr>
            <a:r>
              <a:rPr lang="it" sz="1100">
                <a:latin typeface="Palatino Linotype"/>
              </a:rPr>
              <a:t>Che l'adolescente viva in un mondo dissacrato e dissacrante, come quello di oggi, non è poi così grave se la proposta evangelica gli arriva per mezzo di mediatori e maestri che sono da lui sentiti come </a:t>
            </a:r>
            <a:r>
              <a:rPr lang="it" b="1" i="1" sz="950">
                <a:latin typeface="Palatino Linotype"/>
              </a:rPr>
              <a:t>alter ego.</a:t>
            </a:r>
            <a:r>
              <a:rPr lang="it" sz="1100">
                <a:latin typeface="Palatino Linotype"/>
              </a:rPr>
              <a:t> E se ciò avviene in un ambiente genuino, come quello della natura alpina, spoglio delle cose momentaneamente lasciate, le quali in fondo non lasciano ricordi gioiosi, ma solo apatie, insoddisfazioni, paranoie e magari rimorsi di coscienza. Certo, io parlo di un adolescente che ha la fortuna di trovare un amico capace di convincerlo a lasciare per qualche giorno le cose e le persone di sempre, incapaci di dare risposta a quelle domande di senso che salgono dal suo profondo. Capace di incuriosirlo e di convincerlo a partecipare al campo. In quel contesto, in quel particolare clima relazionale, con sua sorpresa, si creeranno le condizioni di senso perché Gesù emerga come una risposta appagante alla sua sete interiore, grazie alla genuina serenità dei suoi «educatori» coetanei, che li rivelerà come dei modelli significativi e trainanti.</a:t>
            </a:r>
          </a:p>
          <a:p>
            <a:pPr algn="just" marL="25400" marR="12700" indent="177800">
              <a:lnSpc>
                <a:spcPts val="1248"/>
              </a:lnSpc>
            </a:pPr>
            <a:r>
              <a:rPr lang="it" b="1" i="1" sz="950">
                <a:latin typeface="Palatino Linotype"/>
              </a:rPr>
              <a:t>L'Eucaristia alimenta la fede, l'impegno morale e l'entusiasmo per la sequela di Cristo. Come riesce a far capire ai giovani l'importanza della conversione del cuore e dell'ascesi per una piena ed efficace comunione con Cristo?</a:t>
            </a:r>
          </a:p>
          <a:p>
            <a:pPr algn="just" marL="25400" marR="12700" indent="177800">
              <a:lnSpc>
                <a:spcPts val="1248"/>
              </a:lnSpc>
              <a:spcAft>
                <a:spcPts val="630"/>
              </a:spcAft>
            </a:pPr>
            <a:r>
              <a:rPr lang="it" sz="1100">
                <a:latin typeface="Palatino Linotype"/>
              </a:rPr>
              <a:t>Non va fatto capire. Devono capirla da loro stessi, dopo un certo cammino. Sarà la gioia sperimentata, la pienezza interiore provata, a far nascere in loro il desiderio di esperienze nuove e dell'amicizia con l'Amico concretamente incontrato e conosciuto nella confessione al campo e durante gli esercizi spirituali.</a:t>
            </a:r>
          </a:p>
          <a:p>
            <a:pPr algn="just" marL="25400" marR="12700" indent="177800">
              <a:lnSpc>
                <a:spcPts val="1248"/>
              </a:lnSpc>
            </a:pPr>
            <a:r>
              <a:rPr lang="it" b="1" i="1" sz="950">
                <a:latin typeface="Palatino Linotype"/>
              </a:rPr>
              <a:t>I giovani di ogni tempo sono affamati di amore, di felicità e di gioia: che cosa ha a che vedere tutto questo con l'Eucaristia? Come è possibile far gustare e sperimentare ad un adolescente di oggi la fecondità dell'intimità con il Cristo eucaristico?</a:t>
            </a:r>
          </a:p>
          <a:p>
            <a:pPr algn="just" marL="25400" marR="12700" indent="177800">
              <a:lnSpc>
                <a:spcPts val="1236"/>
              </a:lnSpc>
            </a:pPr>
            <a:r>
              <a:rPr lang="it" sz="1100">
                <a:latin typeface="Palatino Linotype"/>
              </a:rPr>
              <a:t>Sono assetati di amore, gli adolescenti. Lo sono non solo per l'espansione ormonale della pubertà, ma per le aperture affascinanti dell'adolescenza che fa loro sentire più che mai l'esperienza gioiosa e appagante di amare e di essere amati.</a:t>
            </a:r>
          </a:p>
          <a:p>
            <a:pPr algn="just" marL="25400" marR="12700" indent="177800">
              <a:lnSpc>
                <a:spcPts val="1236"/>
              </a:lnSpc>
            </a:pPr>
            <a:r>
              <a:rPr lang="it" sz="1100">
                <a:latin typeface="Palatino Linotype"/>
              </a:rPr>
              <a:t>Essi cercano istintivamente l'amore nelle cose. Invece vi trovano risposte sensuali limitate, sovente antitetiche all'esigenza</a:t>
            </a:r>
          </a:p>
        </p:txBody>
      </p:sp>
      <p:sp>
        <p:nvSpPr>
          <p:cNvPr id="3" name=""/>
          <p:cNvSpPr/>
          <p:nvPr/>
        </p:nvSpPr>
        <p:spPr>
          <a:xfrm>
            <a:off x="606552" y="7007352"/>
            <a:ext cx="216408" cy="131064"/>
          </a:xfrm>
          <a:prstGeom prst="rect">
            <a:avLst/>
          </a:prstGeom>
        </p:spPr>
        <p:txBody>
          <a:bodyPr lIns="0" tIns="0" rIns="0" bIns="0">
            <a:noAutofit/>
          </a:bodyPr>
          <a:p>
            <a:pPr marL="25400" indent="0"/>
            <a:r>
              <a:rPr lang="it" sz="950">
                <a:latin typeface="Palatino Linotype"/>
              </a:rPr>
              <a:t>120</a:t>
            </a:r>
          </a:p>
        </p:txBody>
      </p:sp>
    </p:spTree>
  </p:cSld>
  <p:clrMapOvr>
    <a:overrideClrMapping bg1="lt1" tx1="dk1" bg2="lt2" tx2="dk2" accent1="accent1" accent2="accent2" accent3="accent3" accent4="accent4" accent5="accent5" accent6="accent6" hlink="hlink" folHlink="folHlink"/>
  </p:clrMapOvr>
</p:sld>
</file>

<file path=ppt/slides/slide12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21208" y="551688"/>
            <a:ext cx="3968496" cy="2368296"/>
          </a:xfrm>
          <a:prstGeom prst="rect">
            <a:avLst/>
          </a:prstGeom>
        </p:spPr>
        <p:txBody>
          <a:bodyPr lIns="0" tIns="0" rIns="0" bIns="0">
            <a:noAutofit/>
          </a:bodyPr>
          <a:p>
            <a:pPr algn="just" marL="25400" marR="12700" indent="0">
              <a:lnSpc>
                <a:spcPts val="1248"/>
              </a:lnSpc>
            </a:pPr>
            <a:r>
              <a:rPr lang="it" sz="1100">
                <a:latin typeface="Palatino Linotype"/>
              </a:rPr>
              <a:t>di vero amore. Per cui assaporano il calice amaro del fallimento, della delusione del cuore e della solitudine. Questo fallimento appare evidente quando lo si mette a confronto con le ore gioiose dei tempi forti dello spirito di cui abbiamo parlato, dove la bellezza dell'amicizia non ha nessuna pertinenza col possesso di cose o con l'esperienza amara degli sballi.</a:t>
            </a:r>
          </a:p>
          <a:p>
            <a:pPr algn="just" marL="12700" marR="12700" indent="177800">
              <a:lnSpc>
                <a:spcPts val="1248"/>
              </a:lnSpc>
            </a:pPr>
            <a:r>
              <a:rPr lang="it" sz="1100">
                <a:latin typeface="Palatino Linotype"/>
              </a:rPr>
              <a:t>Ora, la gioia dell'amicizia sperimentata ai campi, durante gli esercizi, nei ritiri o nei cenacoli proviene da ima sorgente profonda: Gesù, scoperto e gustato nella misericordia del perdono e nella fragranza condivisa deH'Eucaristia comunitaria. E a questo punto che l'Eucaristia e il perdono possono diventare esperienza e sorgente d'amore.</a:t>
            </a:r>
          </a:p>
          <a:p>
            <a:pPr algn="just" marL="12700" marR="12700" indent="177800">
              <a:lnSpc>
                <a:spcPts val="1248"/>
              </a:lnSpc>
              <a:spcAft>
                <a:spcPts val="1680"/>
              </a:spcAft>
            </a:pPr>
            <a:r>
              <a:rPr lang="it" sz="1100">
                <a:latin typeface="Palatino Linotype"/>
              </a:rPr>
              <a:t>Bisogna, però, fare in modo che tale esperienza resti "salvata" nella memoria individuale e non cada nell'oblio... Ma questo è un altro discorso.</a:t>
            </a:r>
          </a:p>
        </p:txBody>
      </p:sp>
      <p:sp>
        <p:nvSpPr>
          <p:cNvPr id="3" name=""/>
          <p:cNvSpPr/>
          <p:nvPr/>
        </p:nvSpPr>
        <p:spPr>
          <a:xfrm>
            <a:off x="521208" y="3258312"/>
            <a:ext cx="3968496" cy="3675888"/>
          </a:xfrm>
          <a:prstGeom prst="rect">
            <a:avLst/>
          </a:prstGeom>
        </p:spPr>
        <p:txBody>
          <a:bodyPr lIns="0" tIns="0" rIns="0" bIns="0">
            <a:noAutofit/>
          </a:bodyPr>
          <a:p>
            <a:pPr algn="just" marL="12700" indent="0">
              <a:spcBef>
                <a:spcPts val="1680"/>
              </a:spcBef>
              <a:spcAft>
                <a:spcPts val="1050"/>
              </a:spcAft>
            </a:pPr>
            <a:r>
              <a:rPr lang="it" b="1" sz="1100">
                <a:latin typeface="Arial"/>
              </a:rPr>
              <a:t>4. L’esperienza che introduce alla direzione spirituale</a:t>
            </a:r>
          </a:p>
          <a:p>
            <a:pPr algn="just" marL="12700" marR="12700" indent="177800">
              <a:lnSpc>
                <a:spcPts val="1248"/>
              </a:lnSpc>
            </a:pPr>
            <a:r>
              <a:rPr lang="it" b="1" i="1" sz="950">
                <a:latin typeface="Palatino Linotype"/>
              </a:rPr>
              <a:t>Evidentemente, si tratta di accompagnare con una forma adeguata di direzione spirituale</a:t>
            </a:r>
            <a:r>
              <a:rPr lang="it" sz="1100">
                <a:latin typeface="Palatino Linotype"/>
              </a:rPr>
              <a:t>...</a:t>
            </a:r>
          </a:p>
          <a:p>
            <a:pPr algn="just" marL="12700" marR="12700" indent="177800">
              <a:lnSpc>
                <a:spcPts val="1248"/>
              </a:lnSpc>
            </a:pPr>
            <a:r>
              <a:rPr lang="it" sz="1100">
                <a:latin typeface="Palatino Linotype"/>
              </a:rPr>
              <a:t>Con questo tipo particolare di adolescente, l'esperienza tonificante del colloquio personale e della direzione spirituale viene introdotta fin dall'inizio, negli ultimi tre giorni del campo alpino, quando ormai si è creato il clima adatto e i ragazzi hanno fatto cadere tutte le riserve e le difese. La sera del terzultimo giorno mi rivolgo ai ragazzi dicendo pressappoco così: «Da quasi dieci giorni sono con voi e ho gioito in tanti momenti bellissimi: i giochi, le serate di canti, le scenette, le vostre amicizie, le risate e anche le fatiche delle gite e delle traversate. Mi hanno commosso le belle discussioni che fate prima della cena, con i vostri splendidi animatori che sono anche miei cari amici, come lo siete voi. Stanotte ho pensato: anch'io devo dire qualcosa a questi ragazzi. Ma non devo fare una predica noiosa, questo no! Devo parlare a cuore aperto.</a:t>
            </a:r>
          </a:p>
          <a:p>
            <a:pPr algn="just" marL="12700" marR="12700" indent="177800">
              <a:lnSpc>
                <a:spcPts val="1248"/>
              </a:lnSpc>
            </a:pPr>
            <a:r>
              <a:rPr lang="it" sz="1100">
                <a:latin typeface="Palatino Linotype"/>
              </a:rPr>
              <a:t>Stasera, in questa ora e mezza che ci separa dalla cena, vi offro una possibilità favolosa per iniziare un discorso del cuore, tra voi, giovani simpatici e me, prete carico di anni nella funzione di un nonno speciale.</a:t>
            </a:r>
          </a:p>
          <a:p>
            <a:pPr algn="just" marL="12700" indent="177800">
              <a:lnSpc>
                <a:spcPts val="1248"/>
              </a:lnSpc>
            </a:pPr>
            <a:r>
              <a:rPr lang="it" sz="1100">
                <a:latin typeface="Palatino Linotype"/>
              </a:rPr>
              <a:t>Ho preparato un foglio con una domanda e una busta. Pren¬</a:t>
            </a:r>
          </a:p>
        </p:txBody>
      </p:sp>
      <p:sp>
        <p:nvSpPr>
          <p:cNvPr id="4" name=""/>
          <p:cNvSpPr/>
          <p:nvPr/>
        </p:nvSpPr>
        <p:spPr>
          <a:xfrm>
            <a:off x="4288536" y="7019544"/>
            <a:ext cx="210312" cy="128016"/>
          </a:xfrm>
          <a:prstGeom prst="rect">
            <a:avLst/>
          </a:prstGeom>
        </p:spPr>
        <p:txBody>
          <a:bodyPr lIns="0" tIns="0" rIns="0" bIns="0">
            <a:noAutofit/>
          </a:bodyPr>
          <a:p>
            <a:pPr marL="25400" indent="0"/>
            <a:r>
              <a:rPr lang="it" sz="950">
                <a:latin typeface="Palatino Linotype"/>
              </a:rPr>
              <a:t>121</a:t>
            </a:r>
          </a:p>
        </p:txBody>
      </p:sp>
    </p:spTree>
  </p:cSld>
  <p:clrMapOvr>
    <a:overrideClrMapping bg1="lt1" tx1="dk1" bg2="lt2" tx2="dk2" accent1="accent1" accent2="accent2" accent3="accent3" accent4="accent4" accent5="accent5" accent6="accent6" hlink="hlink" folHlink="folHlink"/>
  </p:clrMapOvr>
</p:sld>
</file>

<file path=ppt/slides/slide12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5696" y="569976"/>
            <a:ext cx="3971544" cy="6358128"/>
          </a:xfrm>
          <a:prstGeom prst="rect">
            <a:avLst/>
          </a:prstGeom>
        </p:spPr>
        <p:txBody>
          <a:bodyPr lIns="0" tIns="0" rIns="0" bIns="0">
            <a:noAutofit/>
          </a:bodyPr>
          <a:p>
            <a:pPr algn="just" marL="12700" indent="0">
              <a:lnSpc>
                <a:spcPts val="1248"/>
              </a:lnSpc>
            </a:pPr>
            <a:r>
              <a:rPr lang="it" sz="1100">
                <a:latin typeface="Palatino Linotype"/>
              </a:rPr>
              <a:t>detevi pure un Vangelo e una stuoia, poi, in solitudine, scendete verso il bosco o nella prateria in alto...</a:t>
            </a:r>
          </a:p>
          <a:p>
            <a:pPr algn="just" marL="12700" marR="12700" indent="177800">
              <a:lnSpc>
                <a:spcPts val="1248"/>
              </a:lnSpc>
            </a:pPr>
            <a:r>
              <a:rPr lang="it" sz="1100">
                <a:latin typeface="Palatino Linotype"/>
              </a:rPr>
              <a:t>Nel foglio c'è questa domanda: "San Paolo ai sui tempi confidava di avere una </a:t>
            </a:r>
            <a:r>
              <a:rPr lang="it" b="1" i="1" sz="950">
                <a:latin typeface="Palatino Linotype"/>
              </a:rPr>
              <a:t>spina</a:t>
            </a:r>
            <a:r>
              <a:rPr lang="it" sz="1100">
                <a:latin typeface="Palatino Linotype"/>
              </a:rPr>
              <a:t> nella carne (verificate </a:t>
            </a:r>
            <a:r>
              <a:rPr lang="it" b="1" i="1" sz="950">
                <a:latin typeface="Palatino Linotype"/>
              </a:rPr>
              <a:t>2Cor</a:t>
            </a:r>
            <a:r>
              <a:rPr lang="it" sz="1100">
                <a:latin typeface="Palatino Linotype"/>
              </a:rPr>
              <a:t> 2,7). Noi quella </a:t>
            </a:r>
            <a:r>
              <a:rPr lang="it" b="1" i="1" sz="950">
                <a:latin typeface="Palatino Linotype"/>
              </a:rPr>
              <a:t>spina</a:t>
            </a:r>
            <a:r>
              <a:rPr lang="it" sz="1100">
                <a:latin typeface="Palatino Linotype"/>
              </a:rPr>
              <a:t> la chiamiamo "cruccio". Dopo aver ben riflettuto su te stesso, domandati: "Qual è il cruccio o la </a:t>
            </a:r>
            <a:r>
              <a:rPr lang="it" b="1" i="1" sz="950">
                <a:latin typeface="Palatino Linotype"/>
              </a:rPr>
              <a:t>spina</a:t>
            </a:r>
            <a:r>
              <a:rPr lang="it" sz="1100">
                <a:latin typeface="Palatino Linotype"/>
              </a:rPr>
              <a:t> che maggiormente mi pesa dentro in questo ultimo anno di vita?".</a:t>
            </a:r>
          </a:p>
          <a:p>
            <a:pPr algn="just" marL="12700" marR="12700" indent="177800">
              <a:lnSpc>
                <a:spcPts val="1248"/>
              </a:lnSpc>
            </a:pPr>
            <a:r>
              <a:rPr lang="it" sz="1100">
                <a:latin typeface="Palatino Linotype"/>
              </a:rPr>
              <a:t>Ognuno risponda, scrivendo in stampatello, perché io leggendo - e leggerò tutte le vostre lettere stanotte in ginocchio - possa conoscervi. Domani mattina poi... parlerò a braccio, rispondendo concretamente a tutti i vostri "crucci".</a:t>
            </a:r>
          </a:p>
          <a:p>
            <a:pPr algn="just" marL="12700" marR="12700" indent="177800">
              <a:lnSpc>
                <a:spcPts val="1248"/>
              </a:lnSpc>
            </a:pPr>
            <a:r>
              <a:rPr lang="it" sz="1100">
                <a:latin typeface="Palatino Linotype"/>
              </a:rPr>
              <a:t>Se il cuore ti dirà che ti farebbe bene continuare il discorso con me, mi troverai in questi tre giorni seduto su quella pietra bianca che è lassù... Puoi venirmi a parlare da solo, se lo vorrai».</a:t>
            </a:r>
          </a:p>
          <a:p>
            <a:pPr algn="just" marL="12700" marR="12700" indent="177800">
              <a:lnSpc>
                <a:spcPts val="1248"/>
              </a:lnSpc>
            </a:pPr>
            <a:r>
              <a:rPr lang="it" sz="1100">
                <a:latin typeface="Palatino Linotype"/>
              </a:rPr>
              <a:t>In tanti anni che uso questo stratagemma ho verificato che il novanta per cento dei ragazzi scrive con abbondanza, rovescia letteralmente l'anima. Una cosa caratteristica è l'allegria festosa che quella sera si rivela durante la cena: i ragazzi hanno tolto il coperchio dal loro cuore e sperimentano un momento di curiosissima gioia...</a:t>
            </a:r>
          </a:p>
          <a:p>
            <a:pPr algn="just" marL="12700" marR="12700" indent="177800">
              <a:lnSpc>
                <a:spcPts val="1248"/>
              </a:lnSpc>
            </a:pPr>
            <a:r>
              <a:rPr lang="it" sz="1100">
                <a:latin typeface="Palatino Linotype"/>
              </a:rPr>
              <a:t>Il mattino seguente, basandomi sulle loro risposte, avvio una lunga conversazione pratica, esistenziale. Poi, a partire dal pomeriggio fino alla conclusione del campo, sono a disposizione dei singoli per i colloqui personali. Nei quali cerco di essere estrema-mente attento alla singolarità di ognuno e sintetico. I ragazzi sono pienamente liberi, ma passano praticamente tutti a colloquio. Per loro è la prima esperienza di "rivelazione" interiore e di confessione. Ne deriva ima contentezza e una gioia mai prima provata, che resterà impressa indelebilmente e soprattutto avvierà una preziosa stagione di relazione interpersonale col sacerdote e di vita sacramentale.</a:t>
            </a:r>
          </a:p>
          <a:p>
            <a:pPr algn="just" marL="12700" marR="12700" indent="177800">
              <a:lnSpc>
                <a:spcPts val="1248"/>
              </a:lnSpc>
            </a:pPr>
            <a:r>
              <a:rPr lang="it" sz="1100">
                <a:latin typeface="Palatino Linotype"/>
              </a:rPr>
              <a:t>L'ultima sera propongo anche un test: «Domani questa favola finisce: scenderemo in città... Sentiremo tutti una grande nostalgia. Ebbene, questi vostri animatori non vorrebbero lasciarvi così: vorrebbero accompagnarvi lungo l'anno con la loro amicizia, col consiglio e con l'aiuto anche scolastico. Io vi propongo di facilitare la realizzazione del loro desiderio che è anche il vostro. Vi lascio nuovamente una busta e un foglio. Forse, tra tutti quelli che sono qui, c'è un animatore che, per l'affinità di carattere, ti ispira particolare fiducia e col quale desidereresti incontrarti lungo l'anno</a:t>
            </a:r>
          </a:p>
        </p:txBody>
      </p:sp>
      <p:sp>
        <p:nvSpPr>
          <p:cNvPr id="3" name=""/>
          <p:cNvSpPr/>
          <p:nvPr/>
        </p:nvSpPr>
        <p:spPr>
          <a:xfrm>
            <a:off x="603504" y="7022592"/>
            <a:ext cx="216408" cy="128016"/>
          </a:xfrm>
          <a:prstGeom prst="rect">
            <a:avLst/>
          </a:prstGeom>
        </p:spPr>
        <p:txBody>
          <a:bodyPr lIns="0" tIns="0" rIns="0" bIns="0">
            <a:noAutofit/>
          </a:bodyPr>
          <a:p>
            <a:pPr marL="25400" indent="0"/>
            <a:r>
              <a:rPr lang="it" sz="950">
                <a:latin typeface="Palatino Linotype"/>
              </a:rPr>
              <a:t>122</a:t>
            </a:r>
          </a:p>
        </p:txBody>
      </p:sp>
    </p:spTree>
  </p:cSld>
  <p:clrMapOvr>
    <a:overrideClrMapping bg1="lt1" tx1="dk1" bg2="lt2" tx2="dk2" accent1="accent1" accent2="accent2" accent3="accent3" accent4="accent4" accent5="accent5" accent6="accent6" hlink="hlink" folHlink="folHlink"/>
  </p:clrMapOvr>
</p:sld>
</file>

<file path=ppt/slides/slide12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8160" y="557784"/>
            <a:ext cx="3971544" cy="5571744"/>
          </a:xfrm>
          <a:prstGeom prst="rect">
            <a:avLst/>
          </a:prstGeom>
        </p:spPr>
        <p:txBody>
          <a:bodyPr lIns="0" tIns="0" rIns="0" bIns="0">
            <a:noAutofit/>
          </a:bodyPr>
          <a:p>
            <a:pPr algn="just" marL="12700" marR="12700" indent="0">
              <a:lnSpc>
                <a:spcPts val="1248"/>
              </a:lnSpc>
            </a:pPr>
            <a:r>
              <a:rPr lang="it" sz="1100">
                <a:latin typeface="Palatino Linotype"/>
              </a:rPr>
              <a:t>per continuare a discutere sui problemi importanti che qui hai scoperto... Se c'è, scrivi il suo nome. Io, ima volta rientrato, consegnerò personalmente a lui il tuo messaggio. Questo tuo amico non ti abbandonerà più».</a:t>
            </a:r>
          </a:p>
          <a:p>
            <a:pPr algn="just" marL="12700" marR="12700" indent="177800">
              <a:lnSpc>
                <a:spcPts val="1248"/>
              </a:lnSpc>
            </a:pPr>
            <a:r>
              <a:rPr lang="it" sz="1100">
                <a:latin typeface="Palatino Linotype"/>
              </a:rPr>
              <a:t>La proposta è accolta sempre favorevolmente. Nasce così un buon rapporto di accompagnamento e l'animatore si sente autorizzato a cercare il ragazzo che a lui si è affidato, anche quando eventualmente questi si allontani. Questo rapporto facilita il passaggio alla direzione spirituale con un sacerdote.</a:t>
            </a:r>
          </a:p>
          <a:p>
            <a:pPr algn="just" marL="12700" marR="12700" indent="177800">
              <a:lnSpc>
                <a:spcPts val="1248"/>
              </a:lnSpc>
            </a:pPr>
            <a:r>
              <a:rPr lang="it" sz="1100">
                <a:latin typeface="Palatino Linotype"/>
              </a:rPr>
              <a:t>Bisogna ricordare che la conversione è un fatto istantaneo, forte, al quale poi deve seguire una conversione quotidiana: in questo l'accompagnamento spirituale è fondamentale. È l'unico modo per consolidare e rendere efficace la conversione. Essa è fondamentale per la vittoria sulle passioni, per la costruzione delle virtù, per attuare le decisioni che danno una consistenza cristiana al vissuto, e per il discernimento vocazionale. Il ragazzo che vive l'esperienza della direzione spirituale si pone il problema di "cosa fare", e presenta la sua situazione, i suoi valori, i suoi carismi.</a:t>
            </a:r>
          </a:p>
          <a:p>
            <a:pPr algn="just" marL="12700" marR="12700" indent="177800">
              <a:lnSpc>
                <a:spcPts val="1248"/>
              </a:lnSpc>
            </a:pPr>
            <a:r>
              <a:rPr lang="it" sz="1100">
                <a:latin typeface="Palatino Linotype"/>
              </a:rPr>
              <a:t>Va detto infine che questa esperienza l'ho avviata per la prima volta nel lontano 1957. A quasi cinquantanni di distanza, la cosa continua a sortire buoni risultati. Anzi, constato che, molto più che in passato, i ragazzi di oggi si aprono con desiderio e accolgono con piacere i messaggi che sono loro consegnati a livello personale. Forse perché oggi i ragazzi si sentono molto più soli. Le varie macchine elettroniche che hanno in casa o in tasca non soddisfano l'esigenza di relazione: talvolta anzi o aumentano le distanze o li avviano al vizio, che poi suscita la voglia di mollare tutto...</a:t>
            </a:r>
          </a:p>
          <a:p>
            <a:pPr algn="just" marL="12700" marR="12700" indent="177800">
              <a:lnSpc>
                <a:spcPts val="1248"/>
              </a:lnSpc>
              <a:spcAft>
                <a:spcPts val="1680"/>
              </a:spcAft>
            </a:pPr>
            <a:r>
              <a:rPr lang="it" sz="1100">
                <a:latin typeface="Palatino Linotype"/>
              </a:rPr>
              <a:t>Ecco perché i sacramenti dell'Eucaristia e del Perdono, se sono proposti sul canale giusto e fatti sperimentare nei tempi più adatti, tornano a operare con grande efficacia, anche vocazionalmente. E la pienezza di vita che sorge da quest'esperienza spirituale torna a presentarsi con il fascino che tutti noi conosciamo.</a:t>
            </a:r>
          </a:p>
          <a:p>
            <a:pPr algn="just" marL="12700" indent="0">
              <a:spcAft>
                <a:spcPts val="1050"/>
              </a:spcAft>
            </a:pPr>
            <a:r>
              <a:rPr lang="it" b="1" sz="1100">
                <a:latin typeface="Arial"/>
              </a:rPr>
              <a:t>5. La fecondità dell’Eucaristia e della pietà eucaristica</a:t>
            </a:r>
          </a:p>
        </p:txBody>
      </p:sp>
      <p:sp>
        <p:nvSpPr>
          <p:cNvPr id="3" name=""/>
          <p:cNvSpPr/>
          <p:nvPr/>
        </p:nvSpPr>
        <p:spPr>
          <a:xfrm>
            <a:off x="518160" y="6278880"/>
            <a:ext cx="3971544" cy="621792"/>
          </a:xfrm>
          <a:prstGeom prst="rect">
            <a:avLst/>
          </a:prstGeom>
        </p:spPr>
        <p:txBody>
          <a:bodyPr lIns="0" tIns="0" rIns="0" bIns="0">
            <a:noAutofit/>
          </a:bodyPr>
          <a:p>
            <a:pPr algn="just" marL="12700" marR="12700" indent="177800">
              <a:lnSpc>
                <a:spcPts val="1248"/>
              </a:lnSpc>
              <a:spcBef>
                <a:spcPts val="1050"/>
              </a:spcBef>
            </a:pPr>
            <a:r>
              <a:rPr lang="it" b="1" i="1" sz="950">
                <a:latin typeface="Palatino Linotype"/>
              </a:rPr>
              <a:t>Quali ragioni e quali esperienze formative Lei valorizza per aiutare gli adolescenti a partecipare attivamente, con frutto e gustare la messa? Celebrare, adorare, contemplare: c'è ancora uno spazio oggi per la "pietà" eucaristica nella vita di un adolescente?</a:t>
            </a:r>
          </a:p>
        </p:txBody>
      </p:sp>
      <p:sp>
        <p:nvSpPr>
          <p:cNvPr id="4" name=""/>
          <p:cNvSpPr/>
          <p:nvPr/>
        </p:nvSpPr>
        <p:spPr>
          <a:xfrm>
            <a:off x="4288536" y="7019544"/>
            <a:ext cx="216408" cy="131064"/>
          </a:xfrm>
          <a:prstGeom prst="rect">
            <a:avLst/>
          </a:prstGeom>
        </p:spPr>
        <p:txBody>
          <a:bodyPr lIns="0" tIns="0" rIns="0" bIns="0">
            <a:noAutofit/>
          </a:bodyPr>
          <a:p>
            <a:pPr marL="25400" indent="0"/>
            <a:r>
              <a:rPr lang="it" sz="1000">
                <a:latin typeface="Palatino Linotype"/>
              </a:rPr>
              <a:t>123</a:t>
            </a:r>
          </a:p>
        </p:txBody>
      </p:sp>
    </p:spTree>
  </p:cSld>
  <p:clrMapOvr>
    <a:overrideClrMapping bg1="lt1" tx1="dk1" bg2="lt2" tx2="dk2" accent1="accent1" accent2="accent2" accent3="accent3" accent4="accent4" accent5="accent5" accent6="accent6" hlink="hlink" folHlink="folHlink"/>
  </p:clrMapOvr>
</p:sld>
</file>

<file path=ppt/slides/slide12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4840" y="573024"/>
            <a:ext cx="3968496" cy="5212080"/>
          </a:xfrm>
          <a:prstGeom prst="rect">
            <a:avLst/>
          </a:prstGeom>
        </p:spPr>
        <p:txBody>
          <a:bodyPr lIns="0" tIns="0" rIns="0" bIns="0">
            <a:noAutofit/>
          </a:bodyPr>
          <a:p>
            <a:pPr algn="just" marL="12700" indent="177800">
              <a:lnSpc>
                <a:spcPts val="1248"/>
              </a:lnSpc>
            </a:pPr>
            <a:r>
              <a:rPr lang="it" sz="1100">
                <a:latin typeface="Palatino Linotype"/>
              </a:rPr>
              <a:t>Ho constatato che la messa di gruppo ha un'attrattiva e una forza uniche. Anche la messa parrocchiale della domenica può risultare gratificante, soprattutto quando è adattata alla popolazione giovane ed è celebrata tenendo presenti le esigenze e le esperienze dei ragazzi che sono stati formati dai tempi forti di cui stiamo discorrendo.</a:t>
            </a:r>
          </a:p>
          <a:p>
            <a:pPr algn="just" marL="12700" indent="177800">
              <a:lnSpc>
                <a:spcPts val="1248"/>
              </a:lnSpc>
            </a:pPr>
            <a:r>
              <a:rPr lang="it" sz="1100">
                <a:latin typeface="Palatino Linotype"/>
              </a:rPr>
              <a:t>Noi insistiamo molto con i giovani su questo pensiero: il «fate questo in memoria di me» non è un semplice rammentare quanto avvenne nell'ultima cena, ma ha la forza sacramentale di suscitare il Vivente, cioè la presenza reale della persona di Gesù e la conseguente possibilità di una relazione personale con Lui.</a:t>
            </a:r>
          </a:p>
          <a:p>
            <a:pPr algn="just" marL="12700" indent="177800">
              <a:lnSpc>
                <a:spcPts val="1248"/>
              </a:lnSpc>
            </a:pPr>
            <a:r>
              <a:rPr lang="it" sz="1100">
                <a:latin typeface="Palatino Linotype"/>
              </a:rPr>
              <a:t>Se il ragazzo ricorda ciò che ha imparato ai campi e agli esercizi, cioè che sotto il segno eucaristico «cielo e terra si toccano nei gesti umani del sacerdote», allora la messa cesserà di essere luogo di sbadigli, e verrà sentita e vissuta come momento fascinoso e importante.</a:t>
            </a:r>
          </a:p>
          <a:p>
            <a:pPr algn="just" marL="12700" indent="177800">
              <a:lnSpc>
                <a:spcPts val="1248"/>
              </a:lnSpc>
            </a:pPr>
            <a:r>
              <a:rPr lang="it" sz="1100">
                <a:latin typeface="Palatino Linotype"/>
              </a:rPr>
              <a:t>Nella direzione spirituale, inoltre, viene proposta la visita plu-risettimanale al SS. Sacramento presso la chiesa più vicina. Questo contatto adorante personale e libero permette l'appropriazione e l'interiorizzazione dei valori, il radicamento della preghiera nella vita quotidiana, e offre l'occasione per fare un po' di meditazione sul Vangelo e di abituarsi alla revisione di vita sistematica.</a:t>
            </a:r>
          </a:p>
          <a:p>
            <a:pPr algn="just" marL="12700" indent="177800">
              <a:lnSpc>
                <a:spcPts val="1248"/>
              </a:lnSpc>
            </a:pPr>
            <a:r>
              <a:rPr lang="it" sz="1100">
                <a:latin typeface="Palatino Linotype"/>
              </a:rPr>
              <a:t>In conclusione, io sono convinto che non spenderemo mai abbastanza denaro e fatiche nell'organizzare, proporre, promuovere esperienze forti per i giovani. Sono persuaso inoltre che la permanenza in luoghi appartati e belli, il prolungato contatto con la natura, con la sua bellezza e con la sua </a:t>
            </a:r>
            <a:r>
              <a:rPr lang="it" b="1" i="1" sz="950">
                <a:latin typeface="Palatino Linotype"/>
              </a:rPr>
              <a:t>beata solitudo,</a:t>
            </a:r>
            <a:r>
              <a:rPr lang="it" sz="1100">
                <a:latin typeface="Palatino Linotype"/>
              </a:rPr>
              <a:t> ha il vantaggio di esaltare i rapporti </a:t>
            </a:r>
            <a:r>
              <a:rPr lang="it" b="1" sz="1000">
                <a:latin typeface="Palatino Linotype"/>
              </a:rPr>
              <a:t>umani, </a:t>
            </a:r>
            <a:r>
              <a:rPr lang="it" sz="1100">
                <a:latin typeface="Palatino Linotype"/>
              </a:rPr>
              <a:t>di rendere disponibili i cuori, di permettere esperienze entusiasmanti e indimenticabili. Infine, come don Bosco, io continuo a sperimentare quanto sia grande ed efficace l'impatto formativo di giovani catechisti e animatori, che vivano con entusiasmo e con profondità personale la loro fede e la loro vocazione cristiana.</a:t>
            </a:r>
          </a:p>
        </p:txBody>
      </p:sp>
      <p:sp>
        <p:nvSpPr>
          <p:cNvPr id="3" name=""/>
          <p:cNvSpPr/>
          <p:nvPr/>
        </p:nvSpPr>
        <p:spPr>
          <a:xfrm>
            <a:off x="612648" y="7025640"/>
            <a:ext cx="219456" cy="128016"/>
          </a:xfrm>
          <a:prstGeom prst="rect">
            <a:avLst/>
          </a:prstGeom>
        </p:spPr>
        <p:txBody>
          <a:bodyPr lIns="0" tIns="0" rIns="0" bIns="0">
            <a:noAutofit/>
          </a:bodyPr>
          <a:p>
            <a:pPr marL="25400" indent="0"/>
            <a:r>
              <a:rPr lang="it" sz="1000">
                <a:latin typeface="Palatino Linotype"/>
              </a:rPr>
              <a:t>124</a:t>
            </a:r>
          </a:p>
        </p:txBody>
      </p:sp>
    </p:spTree>
  </p:cSld>
  <p:clrMapOvr>
    <a:overrideClrMapping bg1="lt1" tx1="dk1" bg2="lt2" tx2="dk2" accent1="accent1" accent2="accent2" accent3="accent3" accent4="accent4" accent5="accent5" accent6="accent6" hlink="hlink" folHlink="folHlink"/>
  </p:clrMapOvr>
</p:sld>
</file>

<file path=ppt/slides/slide12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85216" y="710184"/>
            <a:ext cx="3767328" cy="3029712"/>
          </a:xfrm>
          <a:prstGeom prst="rect">
            <a:avLst/>
          </a:prstGeom>
        </p:spPr>
        <p:txBody>
          <a:bodyPr lIns="0" tIns="0" rIns="0" bIns="0">
            <a:noAutofit/>
          </a:bodyPr>
          <a:p>
            <a:pPr algn="ctr" indent="0">
              <a:spcAft>
                <a:spcPts val="1050"/>
              </a:spcAft>
            </a:pPr>
            <a:r>
              <a:rPr lang="it" b="1" sz="1100">
                <a:latin typeface="Corbel"/>
              </a:rPr>
              <a:t>Per una riflessione personale o condivisa</a:t>
            </a:r>
          </a:p>
          <a:p>
            <a:pPr algn="just" marL="38608" marR="23368" indent="177800">
              <a:lnSpc>
                <a:spcPts val="1248"/>
              </a:lnSpc>
            </a:pPr>
            <a:r>
              <a:rPr lang="it" b="1" sz="900">
                <a:latin typeface="Palatino Linotype"/>
              </a:rPr>
              <a:t>1.    I Salesiani e le Figlie di Maria Ausiliatrice erano riconosciuti come esperti nella conquista dei giovani più restii al discorso religioso. Che ne è oggi, nella nostra comunità, della freschezza e della creatività che caratterizzava la tradizione missionaria e pastorale salesiana?</a:t>
            </a:r>
          </a:p>
          <a:p>
            <a:pPr algn="just" marL="38608" marR="23368" indent="177800">
              <a:lnSpc>
                <a:spcPts val="1248"/>
              </a:lnSpc>
            </a:pPr>
            <a:r>
              <a:rPr lang="it" b="1" sz="900">
                <a:latin typeface="Palatino Linotype"/>
              </a:rPr>
              <a:t>2.    Cosa facciamo per selezionare e formare animatori e animatrici motivati, solidi spiritualmente e affascinanti? Quanto sappiamo motivarli e valorizzarli nella conquista spirituale e nella cura pastorale dei ragazzi?</a:t>
            </a:r>
          </a:p>
          <a:p>
            <a:pPr algn="just" marL="38608" marR="23368" indent="177800">
              <a:lnSpc>
                <a:spcPts val="1248"/>
              </a:lnSpc>
            </a:pPr>
            <a:r>
              <a:rPr lang="it" b="1" sz="900">
                <a:latin typeface="Palatino Linotype"/>
              </a:rPr>
              <a:t>3.    Il bagaglio di esperienze, di attività educative e di tecniche di animazione accumulato in questi anni è chiaramente orientato alla conquista interiore degli adolescenti per portarli a Cristo e guidarli al consolidamento interiore della loro vocazione cristiana?</a:t>
            </a:r>
          </a:p>
          <a:p>
            <a:pPr algn="just" marL="38608" marR="23368" indent="177800">
              <a:lnSpc>
                <a:spcPts val="1248"/>
              </a:lnSpc>
              <a:spcAft>
                <a:spcPts val="3360"/>
              </a:spcAft>
            </a:pPr>
            <a:r>
              <a:rPr lang="it" b="1" sz="900">
                <a:latin typeface="Palatino Linotype"/>
              </a:rPr>
              <a:t>4.    Abbiamo una chiara, efficace e ben curata “pedagogia dei sacramenti”? Come presentiamo e valorizziamo il colloquio personale e la direzione spirituale?</a:t>
            </a:r>
          </a:p>
        </p:txBody>
      </p:sp>
      <p:sp>
        <p:nvSpPr>
          <p:cNvPr id="3" name=""/>
          <p:cNvSpPr/>
          <p:nvPr/>
        </p:nvSpPr>
        <p:spPr>
          <a:xfrm>
            <a:off x="496824" y="4358640"/>
            <a:ext cx="3959352" cy="2075688"/>
          </a:xfrm>
          <a:prstGeom prst="rect">
            <a:avLst/>
          </a:prstGeom>
        </p:spPr>
        <p:txBody>
          <a:bodyPr lIns="0" tIns="0" rIns="0" bIns="0">
            <a:noAutofit/>
          </a:bodyPr>
          <a:p>
            <a:pPr marL="12700" indent="0">
              <a:spcBef>
                <a:spcPts val="3360"/>
              </a:spcBef>
              <a:spcAft>
                <a:spcPts val="1050"/>
              </a:spcAft>
            </a:pPr>
            <a:r>
              <a:rPr lang="it" i="1" sz="1100">
                <a:latin typeface="Arial"/>
              </a:rPr>
              <a:t>Letture e fonti</a:t>
            </a:r>
          </a:p>
          <a:p>
            <a:pPr algn="just" marL="12700" indent="114300">
              <a:lnSpc>
                <a:spcPts val="1248"/>
              </a:lnSpc>
            </a:pPr>
            <a:r>
              <a:rPr lang="it" sz="1100">
                <a:latin typeface="Palatino Linotype"/>
              </a:rPr>
              <a:t>Per conoscere meglio l'opera e il pensiero di don Paolo si suggerisce la lettura di: P. </a:t>
            </a:r>
            <a:r>
              <a:rPr lang="it" b="1" sz="850">
                <a:latin typeface="Palatino Linotype"/>
              </a:rPr>
              <a:t>Gariglio, </a:t>
            </a:r>
            <a:r>
              <a:rPr lang="it" b="1" i="1" sz="950">
                <a:latin typeface="Palatino Linotype"/>
              </a:rPr>
              <a:t>La stagione di Dio</a:t>
            </a:r>
            <a:r>
              <a:rPr lang="it" sz="1100">
                <a:latin typeface="Palatino Linotype"/>
              </a:rPr>
              <a:t>, Leumann (Torino), Elle Di Ci, 1976; </a:t>
            </a:r>
            <a:r>
              <a:rPr lang="it" b="1" cap="small" sz="1000">
                <a:latin typeface="Palatino Linotype"/>
              </a:rPr>
              <a:t>Id., </a:t>
            </a:r>
            <a:r>
              <a:rPr lang="it" b="1" i="1" sz="950">
                <a:latin typeface="Palatino Linotype"/>
              </a:rPr>
              <a:t>Gioventù di fine secolo,</a:t>
            </a:r>
            <a:r>
              <a:rPr lang="it" sz="1100">
                <a:latin typeface="Palatino Linotype"/>
              </a:rPr>
              <a:t> Roma, Editrice Ave, 1996; </a:t>
            </a:r>
            <a:r>
              <a:rPr lang="it" b="1" cap="small" sz="1000">
                <a:latin typeface="Palatino Linotype"/>
              </a:rPr>
              <a:t>Id., </a:t>
            </a:r>
            <a:r>
              <a:rPr lang="it" b="1" i="1" sz="950">
                <a:latin typeface="Palatino Linotype"/>
              </a:rPr>
              <a:t>Amare l'amore. L'educazione del cuore raccontata ai giovani,</a:t>
            </a:r>
            <a:r>
              <a:rPr lang="it" sz="1100">
                <a:latin typeface="Palatino Linotype"/>
              </a:rPr>
              <a:t> Leumann (Torino), Elle Di Ci, 1999; </a:t>
            </a:r>
            <a:r>
              <a:rPr lang="it" b="1" cap="small" sz="1000">
                <a:latin typeface="Palatino Linotype"/>
              </a:rPr>
              <a:t>Id., </a:t>
            </a:r>
            <a:r>
              <a:rPr lang="it" b="1" i="1" sz="950">
                <a:latin typeface="Palatino Linotype"/>
              </a:rPr>
              <a:t>Conoscere Andrea. Problematiche dell'adolescenza e della pubertà narrate ai ragazzi,</a:t>
            </a:r>
            <a:r>
              <a:rPr lang="it" sz="1100">
                <a:latin typeface="Palatino Linotype"/>
              </a:rPr>
              <a:t> Can-talupa (Torino), Effatà, 2001; </a:t>
            </a:r>
            <a:r>
              <a:rPr lang="it" b="1" cap="small" sz="1000">
                <a:latin typeface="Palatino Linotype"/>
              </a:rPr>
              <a:t>Id., </a:t>
            </a:r>
            <a:r>
              <a:rPr lang="it" b="1" i="1" sz="950">
                <a:latin typeface="Palatino Linotype"/>
              </a:rPr>
              <a:t>Ciao Don! L'eternità di un sorriso, </a:t>
            </a:r>
            <a:r>
              <a:rPr lang="it" sz="1100">
                <a:latin typeface="Palatino Linotype"/>
              </a:rPr>
              <a:t>Cantalupa (Torino), Effatà, 2004.</a:t>
            </a:r>
          </a:p>
          <a:p>
            <a:pPr algn="just" marL="12700" indent="114300">
              <a:lnSpc>
                <a:spcPts val="1248"/>
              </a:lnSpc>
            </a:pPr>
            <a:r>
              <a:rPr lang="it" sz="1100">
                <a:latin typeface="Palatino Linotype"/>
              </a:rPr>
              <a:t>La redazione della rivista trimestrale </a:t>
            </a:r>
            <a:r>
              <a:rPr lang="it" b="1" i="1" sz="950">
                <a:latin typeface="Palatino Linotype"/>
              </a:rPr>
              <a:t>II Vento</a:t>
            </a:r>
            <a:r>
              <a:rPr lang="it" sz="1100">
                <a:latin typeface="Palatino Linotype"/>
              </a:rPr>
              <a:t> (dedicata agli esercizi spirituali per ragazzi e giovani) ha sede in via Stupinigi, 16 - 10040 Nichelino (TO); tel. 011.6809089.</a:t>
            </a:r>
          </a:p>
        </p:txBody>
      </p:sp>
      <p:sp>
        <p:nvSpPr>
          <p:cNvPr id="4" name=""/>
          <p:cNvSpPr/>
          <p:nvPr/>
        </p:nvSpPr>
        <p:spPr>
          <a:xfrm>
            <a:off x="4258056" y="7013448"/>
            <a:ext cx="213360" cy="131064"/>
          </a:xfrm>
          <a:prstGeom prst="rect">
            <a:avLst/>
          </a:prstGeom>
        </p:spPr>
        <p:txBody>
          <a:bodyPr lIns="0" tIns="0" rIns="0" bIns="0">
            <a:noAutofit/>
          </a:bodyPr>
          <a:p>
            <a:pPr marL="25400" indent="0"/>
            <a:r>
              <a:rPr lang="it" sz="1000">
                <a:latin typeface="Palatino Linotype"/>
              </a:rPr>
              <a:t>125</a:t>
            </a:r>
          </a:p>
        </p:txBody>
      </p:sp>
    </p:spTree>
  </p:cSld>
  <p:clrMapOvr>
    <a:overrideClrMapping bg1="lt1" tx1="dk1" bg2="lt2" tx2="dk2" accent1="accent1" accent2="accent2" accent3="accent3" accent4="accent4" accent5="accent5" accent6="accent6" hlink="hlink" folHlink="folHlink"/>
  </p:clrMapOvr>
</p:sld>
</file>

<file path=ppt/slides/slide12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2194560" y="1106424"/>
            <a:ext cx="896112" cy="262128"/>
          </a:xfrm>
          <a:prstGeom prst="rect">
            <a:avLst/>
          </a:prstGeom>
        </p:spPr>
        <p:txBody>
          <a:bodyPr lIns="0" tIns="0" rIns="0" bIns="0">
            <a:noAutofit/>
          </a:bodyPr>
          <a:p>
            <a:pPr algn="ctr" indent="0">
              <a:spcAft>
                <a:spcPts val="2520"/>
              </a:spcAft>
            </a:pPr>
            <a:r>
              <a:rPr lang="it" b="1" sz="2400">
                <a:latin typeface="Palatino Linotype"/>
              </a:rPr>
              <a:t>Indice</a:t>
            </a:r>
          </a:p>
        </p:txBody>
      </p:sp>
      <p:sp>
        <p:nvSpPr>
          <p:cNvPr id="3" name=""/>
          <p:cNvSpPr/>
          <p:nvPr/>
        </p:nvSpPr>
        <p:spPr>
          <a:xfrm>
            <a:off x="655320" y="1801368"/>
            <a:ext cx="3980688" cy="5090160"/>
          </a:xfrm>
          <a:prstGeom prst="rect">
            <a:avLst/>
          </a:prstGeom>
        </p:spPr>
        <p:txBody>
          <a:bodyPr lIns="0" tIns="0" rIns="0" bIns="0">
            <a:noAutofit/>
          </a:bodyPr>
          <a:p>
            <a:pPr marL="254000" indent="-241300">
              <a:spcBef>
                <a:spcPts val="2520"/>
              </a:spcBef>
              <a:spcAft>
                <a:spcPts val="1050"/>
              </a:spcAft>
            </a:pPr>
            <a:r>
              <a:rPr lang="it" b="1" sz="1000">
                <a:latin typeface="Palatino Linotype"/>
              </a:rPr>
              <a:t>Eucaristia sorgente di vita spirituale e di fecondità pastorale, 7</a:t>
            </a:r>
          </a:p>
          <a:p>
            <a:pPr marL="254000" marR="77724" indent="-241300">
              <a:lnSpc>
                <a:spcPts val="1188"/>
              </a:lnSpc>
            </a:pPr>
            <a:r>
              <a:rPr lang="it" b="1" sz="1000">
                <a:latin typeface="Palatino Linotype"/>
              </a:rPr>
              <a:t>«Io sono il pane di vita». La spiritualità eucaristica nel vangelo di Giovanni </a:t>
            </a:r>
            <a:r>
              <a:rPr lang="it" sz="750">
                <a:latin typeface="Palatino Linotype"/>
              </a:rPr>
              <a:t>(Giorgio Zevini), 9</a:t>
            </a:r>
          </a:p>
          <a:p>
            <a:pPr marL="558800" indent="-304800">
              <a:lnSpc>
                <a:spcPts val="1188"/>
              </a:lnSpc>
            </a:pPr>
            <a:r>
              <a:rPr lang="it" b="1" sz="1000">
                <a:latin typeface="Palatino Linotype"/>
              </a:rPr>
              <a:t>1.    </a:t>
            </a:r>
            <a:r>
              <a:rPr lang="it" i="1" sz="1000">
                <a:latin typeface="Palatino Linotype"/>
              </a:rPr>
              <a:t>L'Eucaristia nella storia della salvezza</a:t>
            </a:r>
            <a:r>
              <a:rPr lang="it" b="1" sz="1000">
                <a:latin typeface="Palatino Linotype"/>
              </a:rPr>
              <a:t>, 10</a:t>
            </a:r>
          </a:p>
          <a:p>
            <a:pPr marL="558800" indent="-304800">
              <a:lnSpc>
                <a:spcPts val="1188"/>
              </a:lnSpc>
            </a:pPr>
            <a:r>
              <a:rPr lang="it" b="1" sz="1000">
                <a:latin typeface="Palatino Linotype"/>
              </a:rPr>
              <a:t>2.    </a:t>
            </a:r>
            <a:r>
              <a:rPr lang="it" i="1" sz="1000">
                <a:latin typeface="Palatino Linotype"/>
              </a:rPr>
              <a:t>L'Eucaristia mistero pasquale del Signore</a:t>
            </a:r>
            <a:r>
              <a:rPr lang="it" b="1" sz="1000">
                <a:latin typeface="Palatino Linotype"/>
              </a:rPr>
              <a:t>, 11</a:t>
            </a:r>
          </a:p>
          <a:p>
            <a:pPr marL="558800" indent="-304800">
              <a:lnSpc>
                <a:spcPts val="1188"/>
              </a:lnSpc>
            </a:pPr>
            <a:r>
              <a:rPr lang="it" b="1" sz="1000">
                <a:latin typeface="Palatino Linotype"/>
              </a:rPr>
              <a:t>3.    </a:t>
            </a:r>
            <a:r>
              <a:rPr lang="it" i="1" sz="1000">
                <a:latin typeface="Palatino Linotype"/>
              </a:rPr>
              <a:t>Gesù e il «pane di vita» (Gv</a:t>
            </a:r>
            <a:r>
              <a:rPr lang="it" b="1" sz="1000">
                <a:latin typeface="Palatino Linotype"/>
              </a:rPr>
              <a:t> 6,35), 12</a:t>
            </a:r>
          </a:p>
          <a:p>
            <a:pPr marL="558800" marR="77724" indent="-304800">
              <a:lnSpc>
                <a:spcPts val="1188"/>
              </a:lnSpc>
            </a:pPr>
            <a:r>
              <a:rPr lang="it" b="1" sz="1000">
                <a:latin typeface="Palatino Linotype"/>
              </a:rPr>
              <a:t>3.1.    La composizione del discorso di Gesù sul «pane di vita» </a:t>
            </a:r>
            <a:r>
              <a:rPr lang="it" i="1" sz="1000">
                <a:latin typeface="Palatino Linotype"/>
              </a:rPr>
              <a:t>(Gv </a:t>
            </a:r>
            <a:r>
              <a:rPr lang="it" b="1" sz="1000">
                <a:latin typeface="Palatino Linotype"/>
              </a:rPr>
              <a:t>2,22-59), 12</a:t>
            </a:r>
          </a:p>
          <a:p>
            <a:pPr marL="558800" indent="0">
              <a:lnSpc>
                <a:spcPts val="1188"/>
              </a:lnSpc>
            </a:pPr>
            <a:r>
              <a:rPr lang="it" b="1" sz="1000">
                <a:latin typeface="Palatino Linotype"/>
              </a:rPr>
              <a:t>3.1.1.    La ricerca di Gesù (6,22-24), 13</a:t>
            </a:r>
          </a:p>
          <a:p>
            <a:pPr marL="558800" indent="0">
              <a:lnSpc>
                <a:spcPts val="1188"/>
              </a:lnSpc>
            </a:pPr>
            <a:r>
              <a:rPr lang="it" b="1" sz="1000">
                <a:latin typeface="Palatino Linotype"/>
              </a:rPr>
              <a:t>3.1.2.    Dalle opere di Dio alla fede (6,25-29), 14</a:t>
            </a:r>
          </a:p>
          <a:p>
            <a:pPr marL="558800" indent="0">
              <a:lnSpc>
                <a:spcPts val="1188"/>
              </a:lnSpc>
            </a:pPr>
            <a:r>
              <a:rPr lang="it" b="1" sz="1000">
                <a:latin typeface="Palatino Linotype"/>
              </a:rPr>
              <a:t>3.1.3.    Il pane del cielo </a:t>
            </a:r>
            <a:r>
              <a:rPr lang="it" b="1" sz="1100">
                <a:latin typeface="Arial"/>
              </a:rPr>
              <a:t>è </a:t>
            </a:r>
            <a:r>
              <a:rPr lang="it" b="1" sz="1000">
                <a:latin typeface="Palatino Linotype"/>
              </a:rPr>
              <a:t>Gesù (6,30-40), 14</a:t>
            </a:r>
          </a:p>
          <a:p>
            <a:pPr marL="558800" indent="0">
              <a:lnSpc>
                <a:spcPts val="1188"/>
              </a:lnSpc>
            </a:pPr>
            <a:r>
              <a:rPr lang="it" b="1" sz="1000">
                <a:latin typeface="Palatino Linotype"/>
              </a:rPr>
              <a:t>3.1.4.    Lo scandalo dell'umile origine di Gesù (6,41-51a), 16</a:t>
            </a:r>
          </a:p>
          <a:p>
            <a:pPr marL="558800" indent="0">
              <a:lnSpc>
                <a:spcPts val="1188"/>
              </a:lnSpc>
            </a:pPr>
            <a:r>
              <a:rPr lang="it" b="1" sz="1000">
                <a:latin typeface="Palatino Linotype"/>
              </a:rPr>
              <a:t>3.1.5.    Mangiare la carne del Figlio dell'Uomo (6,51b-59), 17</a:t>
            </a:r>
          </a:p>
          <a:p>
            <a:pPr algn="r" marR="77724" indent="0">
              <a:lnSpc>
                <a:spcPts val="1188"/>
              </a:lnSpc>
            </a:pPr>
            <a:r>
              <a:rPr lang="it" b="1" sz="1000">
                <a:latin typeface="Palatino Linotype"/>
              </a:rPr>
              <a:t>3.2.    Raccogliendo il messaggio spirituale del testo giovanneo, 18</a:t>
            </a:r>
          </a:p>
          <a:p>
            <a:pPr marL="558800" indent="-304800">
              <a:lnSpc>
                <a:spcPts val="1188"/>
              </a:lnSpc>
              <a:spcAft>
                <a:spcPts val="630"/>
              </a:spcAft>
            </a:pPr>
            <a:r>
              <a:rPr lang="it" b="1" sz="1000">
                <a:latin typeface="Palatino Linotype"/>
              </a:rPr>
              <a:t>4.    </a:t>
            </a:r>
            <a:r>
              <a:rPr lang="it" i="1" sz="1000">
                <a:latin typeface="Palatino Linotype"/>
              </a:rPr>
              <a:t>Conclusione</a:t>
            </a:r>
            <a:r>
              <a:rPr lang="it" b="1" sz="1000">
                <a:latin typeface="Palatino Linotype"/>
              </a:rPr>
              <a:t>, 19</a:t>
            </a:r>
          </a:p>
          <a:p>
            <a:pPr marL="254000" marR="77724" indent="-241300">
              <a:lnSpc>
                <a:spcPts val="1176"/>
              </a:lnSpc>
            </a:pPr>
            <a:r>
              <a:rPr lang="it" b="1" sz="1000">
                <a:latin typeface="Palatino Linotype"/>
              </a:rPr>
              <a:t>«Offro la mia vita». Triduo pasquale e dono eucaristico </a:t>
            </a:r>
            <a:r>
              <a:rPr lang="it" sz="750">
                <a:latin typeface="Palatino Linotype"/>
              </a:rPr>
              <a:t>(Andrea Bozzolo), 21</a:t>
            </a:r>
          </a:p>
          <a:p>
            <a:pPr marL="558800" indent="-304800">
              <a:lnSpc>
                <a:spcPts val="1188"/>
              </a:lnSpc>
            </a:pPr>
            <a:r>
              <a:rPr lang="it" b="1" sz="1000">
                <a:latin typeface="Palatino Linotype"/>
              </a:rPr>
              <a:t>1.    </a:t>
            </a:r>
            <a:r>
              <a:rPr lang="it" i="1" sz="1000">
                <a:latin typeface="Palatino Linotype"/>
              </a:rPr>
              <a:t>Introduzione</a:t>
            </a:r>
            <a:r>
              <a:rPr lang="it" b="1" sz="1000">
                <a:latin typeface="Palatino Linotype"/>
              </a:rPr>
              <a:t>, 22</a:t>
            </a:r>
          </a:p>
          <a:p>
            <a:pPr marL="558800" indent="-304800">
              <a:lnSpc>
                <a:spcPts val="1188"/>
              </a:lnSpc>
            </a:pPr>
            <a:r>
              <a:rPr lang="it" b="1" sz="1000">
                <a:latin typeface="Palatino Linotype"/>
              </a:rPr>
              <a:t>2.    </a:t>
            </a:r>
            <a:r>
              <a:rPr lang="it" i="1" sz="1000">
                <a:latin typeface="Palatino Linotype"/>
              </a:rPr>
              <a:t>Le coordinate delVUltima Cena,</a:t>
            </a:r>
            <a:r>
              <a:rPr lang="it" b="1" sz="1000">
                <a:latin typeface="Palatino Linotype"/>
              </a:rPr>
              <a:t> 23</a:t>
            </a:r>
          </a:p>
          <a:p>
            <a:pPr marL="558800" indent="-304800">
              <a:lnSpc>
                <a:spcPts val="1188"/>
              </a:lnSpc>
            </a:pPr>
            <a:r>
              <a:rPr lang="it" b="1" sz="1000">
                <a:latin typeface="Palatino Linotype"/>
              </a:rPr>
              <a:t>2.1.    La separazione imminente, 23</a:t>
            </a:r>
          </a:p>
          <a:p>
            <a:pPr marL="558800" indent="-304800">
              <a:lnSpc>
                <a:spcPts val="1188"/>
              </a:lnSpc>
            </a:pPr>
            <a:r>
              <a:rPr lang="it" b="1" sz="1000">
                <a:latin typeface="Palatino Linotype"/>
              </a:rPr>
              <a:t>2.2.    La comunione definitiva, 24</a:t>
            </a:r>
          </a:p>
          <a:p>
            <a:pPr marL="558800" indent="-304800">
              <a:lnSpc>
                <a:spcPts val="1188"/>
              </a:lnSpc>
            </a:pPr>
            <a:r>
              <a:rPr lang="it" b="1" sz="1000">
                <a:latin typeface="Palatino Linotype"/>
              </a:rPr>
              <a:t>2.3.    La cena rituale, 24</a:t>
            </a:r>
          </a:p>
          <a:p>
            <a:pPr marL="558800" indent="-304800">
              <a:lnSpc>
                <a:spcPts val="1188"/>
              </a:lnSpc>
            </a:pPr>
            <a:r>
              <a:rPr lang="it" b="1" sz="1000">
                <a:latin typeface="Palatino Linotype"/>
              </a:rPr>
              <a:t>3.    </a:t>
            </a:r>
            <a:r>
              <a:rPr lang="it" i="1" sz="1000">
                <a:latin typeface="Palatino Linotype"/>
              </a:rPr>
              <a:t>Il dono eucaristico e la morte del Signore,</a:t>
            </a:r>
            <a:r>
              <a:rPr lang="it" b="1" sz="1000">
                <a:latin typeface="Palatino Linotype"/>
              </a:rPr>
              <a:t> 25</a:t>
            </a:r>
          </a:p>
          <a:p>
            <a:pPr marL="558800" indent="-304800">
              <a:lnSpc>
                <a:spcPts val="1188"/>
              </a:lnSpc>
            </a:pPr>
            <a:r>
              <a:rPr lang="it" b="1" sz="1000">
                <a:latin typeface="Palatino Linotype"/>
              </a:rPr>
              <a:t>3.1.    La morte come compimento, 25</a:t>
            </a:r>
          </a:p>
          <a:p>
            <a:pPr marL="558800" indent="-304800">
              <a:lnSpc>
                <a:spcPts val="1188"/>
              </a:lnSpc>
            </a:pPr>
            <a:r>
              <a:rPr lang="it" b="1" sz="1000">
                <a:latin typeface="Palatino Linotype"/>
              </a:rPr>
              <a:t>3.2.    </a:t>
            </a:r>
            <a:r>
              <a:rPr lang="it" i="1" sz="1000">
                <a:latin typeface="Palatino Linotype"/>
              </a:rPr>
              <a:t>"Traditio sui",</a:t>
            </a:r>
            <a:r>
              <a:rPr lang="it" b="1" sz="1000">
                <a:latin typeface="Palatino Linotype"/>
              </a:rPr>
              <a:t> 26</a:t>
            </a:r>
          </a:p>
          <a:p>
            <a:pPr marL="558800" indent="-304800">
              <a:lnSpc>
                <a:spcPts val="1188"/>
              </a:lnSpc>
            </a:pPr>
            <a:r>
              <a:rPr lang="it" b="1" sz="1000">
                <a:latin typeface="Palatino Linotype"/>
              </a:rPr>
              <a:t>3.3.    Le figure antiche e il dono eucaristico, 28</a:t>
            </a:r>
          </a:p>
          <a:p>
            <a:pPr marL="558800" indent="-304800">
              <a:lnSpc>
                <a:spcPts val="1188"/>
              </a:lnSpc>
            </a:pPr>
            <a:r>
              <a:rPr lang="it" b="1" sz="1000">
                <a:latin typeface="Palatino Linotype"/>
              </a:rPr>
              <a:t>4.    </a:t>
            </a:r>
            <a:r>
              <a:rPr lang="it" i="1" sz="1000">
                <a:latin typeface="Palatino Linotype"/>
              </a:rPr>
              <a:t>La risurrezione e la presenza sacramentale,</a:t>
            </a:r>
            <a:r>
              <a:rPr lang="it" b="1" sz="1000">
                <a:latin typeface="Palatino Linotype"/>
              </a:rPr>
              <a:t> 30</a:t>
            </a:r>
          </a:p>
          <a:p>
            <a:pPr marL="558800" indent="-304800">
              <a:lnSpc>
                <a:spcPts val="1188"/>
              </a:lnSpc>
            </a:pPr>
            <a:r>
              <a:rPr lang="it" b="1" sz="1000">
                <a:latin typeface="Palatino Linotype"/>
              </a:rPr>
              <a:t>4.1.    L'unità di morte e risurrezione, 30</a:t>
            </a:r>
          </a:p>
          <a:p>
            <a:pPr marL="558800" indent="-304800">
              <a:lnSpc>
                <a:spcPts val="1188"/>
              </a:lnSpc>
            </a:pPr>
            <a:r>
              <a:rPr lang="it" b="1" sz="1000">
                <a:latin typeface="Palatino Linotype"/>
              </a:rPr>
              <a:t>4.2.    La presenza eucaristica e la "gratia carnis", 31</a:t>
            </a:r>
          </a:p>
          <a:p>
            <a:pPr marL="558800" indent="-304800">
              <a:lnSpc>
                <a:spcPts val="1188"/>
              </a:lnSpc>
            </a:pPr>
            <a:r>
              <a:rPr lang="it" b="1" sz="1000">
                <a:latin typeface="Palatino Linotype"/>
              </a:rPr>
              <a:t>4.3.    Il memoriale eucaristico e il tempo dell'uomo, 32</a:t>
            </a:r>
          </a:p>
          <a:p>
            <a:pPr marL="558800" indent="-304800">
              <a:lnSpc>
                <a:spcPts val="1188"/>
              </a:lnSpc>
            </a:pPr>
            <a:r>
              <a:rPr lang="it" b="1" sz="1000">
                <a:latin typeface="Palatino Linotype"/>
              </a:rPr>
              <a:t>5.    </a:t>
            </a:r>
            <a:r>
              <a:rPr lang="it" i="1" sz="1000">
                <a:latin typeface="Palatino Linotype"/>
              </a:rPr>
              <a:t>Conclusione,</a:t>
            </a:r>
            <a:r>
              <a:rPr lang="it" b="1" sz="1000">
                <a:latin typeface="Palatino Linotype"/>
              </a:rPr>
              <a:t> 33</a:t>
            </a:r>
          </a:p>
        </p:txBody>
      </p:sp>
      <p:sp>
        <p:nvSpPr>
          <p:cNvPr id="4" name=""/>
          <p:cNvSpPr/>
          <p:nvPr/>
        </p:nvSpPr>
        <p:spPr>
          <a:xfrm>
            <a:off x="633984" y="6992112"/>
            <a:ext cx="219456" cy="131064"/>
          </a:xfrm>
          <a:prstGeom prst="rect">
            <a:avLst/>
          </a:prstGeom>
        </p:spPr>
        <p:txBody>
          <a:bodyPr lIns="0" tIns="0" rIns="0" bIns="0">
            <a:noAutofit/>
          </a:bodyPr>
          <a:p>
            <a:pPr marL="25400" indent="0"/>
            <a:r>
              <a:rPr lang="it" sz="1000">
                <a:latin typeface="Palatino Linotype"/>
              </a:rPr>
              <a:t>126</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73608" y="563880"/>
            <a:ext cx="3971544" cy="499872"/>
          </a:xfrm>
          <a:prstGeom prst="rect">
            <a:avLst/>
          </a:prstGeom>
        </p:spPr>
        <p:txBody>
          <a:bodyPr lIns="0" tIns="0" rIns="0" bIns="0">
            <a:noAutofit/>
          </a:bodyPr>
          <a:p>
            <a:pPr algn="just" marR="12700" indent="0">
              <a:lnSpc>
                <a:spcPts val="1248"/>
              </a:lnSpc>
              <a:spcAft>
                <a:spcPts val="1680"/>
              </a:spcAft>
            </a:pPr>
            <a:r>
              <a:rPr lang="it" sz="1050">
                <a:latin typeface="Palatino Linotype"/>
              </a:rPr>
              <a:t>passare all'evento che fonda tale mistero e infine concentrarmi sulla catechesi giovannea del capitolo sesto per coglierne il valore teologico-spirituale per la nostra vita di credenti.</a:t>
            </a:r>
          </a:p>
        </p:txBody>
      </p:sp>
      <p:sp>
        <p:nvSpPr>
          <p:cNvPr id="3" name=""/>
          <p:cNvSpPr/>
          <p:nvPr/>
        </p:nvSpPr>
        <p:spPr>
          <a:xfrm>
            <a:off x="673608" y="1380744"/>
            <a:ext cx="3971544" cy="5538216"/>
          </a:xfrm>
          <a:prstGeom prst="rect">
            <a:avLst/>
          </a:prstGeom>
        </p:spPr>
        <p:txBody>
          <a:bodyPr lIns="0" tIns="0" rIns="0" bIns="0">
            <a:noAutofit/>
          </a:bodyPr>
          <a:p>
            <a:pPr algn="just" marL="12700" indent="0">
              <a:spcBef>
                <a:spcPts val="1680"/>
              </a:spcBef>
              <a:spcAft>
                <a:spcPts val="1050"/>
              </a:spcAft>
            </a:pPr>
            <a:r>
              <a:rPr lang="it" b="1" sz="1100">
                <a:latin typeface="Arial"/>
              </a:rPr>
              <a:t>1. L’</a:t>
            </a:r>
            <a:r>
              <a:rPr lang="it" b="1" u="sng" sz="1100">
                <a:latin typeface="Arial"/>
              </a:rPr>
              <a:t>Eucaristia nella storia della sa</a:t>
            </a:r>
            <a:r>
              <a:rPr lang="it" b="1" sz="1100">
                <a:latin typeface="Arial"/>
              </a:rPr>
              <a:t>lvezza</a:t>
            </a:r>
          </a:p>
          <a:p>
            <a:pPr algn="just" marL="12700" indent="177800">
              <a:lnSpc>
                <a:spcPts val="1248"/>
              </a:lnSpc>
            </a:pPr>
            <a:r>
              <a:rPr lang="it" sz="1050">
                <a:latin typeface="Palatino Linotype"/>
              </a:rPr>
              <a:t>Sappiamo che Dio si è rivelato agli uomini nella «storia della salvezza», che scorre dentro una storia profana, segnata da guerre, paci, invenzioni e conquiste umane..., ma che trova il suo filo d'oro negli interventi straordinari e pieni di bontà di Dio, che nella prima alleanza ha parlato al popolo di Israele, poi nella pienezza dei tempi è venuto incontro all'uomo nella storia di Gesù di Nazaret, comunicando a tutti il suo amore. Ogni credente rientra in questa storia di salvezza, che va dalla creazione alla parusia e che trova il suo punto focale nel mistero delFIncarnazione del Figlio di Dio (cf </a:t>
            </a:r>
            <a:r>
              <a:rPr lang="it" b="1" i="1" sz="1000">
                <a:latin typeface="Palatino Linotype"/>
              </a:rPr>
              <a:t>Gv</a:t>
            </a:r>
            <a:r>
              <a:rPr lang="it" sz="1050">
                <a:latin typeface="Palatino Linotype"/>
              </a:rPr>
              <a:t> 1,14).</a:t>
            </a:r>
          </a:p>
          <a:p>
            <a:pPr algn="just" marL="12700" indent="177800">
              <a:lnSpc>
                <a:spcPts val="1248"/>
              </a:lnSpc>
            </a:pPr>
            <a:r>
              <a:rPr lang="it" sz="1050">
                <a:latin typeface="Palatino Linotype"/>
              </a:rPr>
              <a:t>Ora è giusto chiedersi: dove collocare il mistero dell'Eucaristia in questa storia della salvezza? Che posto occupa questo dono fatto agli uomini nel piano salvifico di Dio? Se diamo solo uno rapido sguardo all'intera Bibbia vediamo che l'Eucaristia è presente in tutta la storia della salvezza e vi occupa un posto centrale, anche se con accentuazioni e modalità diverse. Nell'antica alleanza, infatti, l'Eucaristia è presentata come figura-tipo, nella nuova alleanza essa diventa evento salvifico e nella vita della Chiesa si fa presente come sacramento. Questi tre momenti della storia della salvezza sono strettamente legati fra loro. L'antica alleanza prepara la cena del Signore, che è anticipata da figure o segni particolari, come la </a:t>
            </a:r>
            <a:r>
              <a:rPr lang="it" b="1" i="1" sz="1000">
                <a:latin typeface="Palatino Linotype"/>
              </a:rPr>
              <a:t>manna</a:t>
            </a:r>
            <a:r>
              <a:rPr lang="it" sz="1050">
                <a:latin typeface="Palatino Linotype"/>
              </a:rPr>
              <a:t> al tempo dell'esodo (cf </a:t>
            </a:r>
            <a:r>
              <a:rPr lang="it" b="1" i="1" sz="1000">
                <a:latin typeface="Palatino Linotype"/>
              </a:rPr>
              <a:t>Es</a:t>
            </a:r>
            <a:r>
              <a:rPr lang="it" sz="1050">
                <a:latin typeface="Palatino Linotype"/>
              </a:rPr>
              <a:t> 16,4ss), il </a:t>
            </a:r>
            <a:r>
              <a:rPr lang="it" b="1" i="1" sz="1000">
                <a:latin typeface="Palatino Linotype"/>
              </a:rPr>
              <a:t>sacrificio di Melchisedech</a:t>
            </a:r>
            <a:r>
              <a:rPr lang="it" sz="1050">
                <a:latin typeface="Palatino Linotype"/>
              </a:rPr>
              <a:t> che offrì pane e vino (cf </a:t>
            </a:r>
            <a:r>
              <a:rPr lang="it" b="1" i="1" sz="1000">
                <a:latin typeface="Palatino Linotype"/>
              </a:rPr>
              <a:t>Gn</a:t>
            </a:r>
            <a:r>
              <a:rPr lang="it" sz="1050">
                <a:latin typeface="Palatino Linotype"/>
              </a:rPr>
              <a:t> 14,18; </a:t>
            </a:r>
            <a:r>
              <a:rPr lang="it" b="1" i="1" sz="1000">
                <a:latin typeface="Palatino Linotype"/>
              </a:rPr>
              <a:t>Sai</a:t>
            </a:r>
            <a:r>
              <a:rPr lang="it" sz="1050">
                <a:latin typeface="Palatino Linotype"/>
              </a:rPr>
              <a:t> 110,4; </a:t>
            </a:r>
            <a:r>
              <a:rPr lang="it" b="1" i="1" sz="1000">
                <a:latin typeface="Palatino Linotype"/>
              </a:rPr>
              <a:t>Eb</a:t>
            </a:r>
            <a:r>
              <a:rPr lang="it" sz="1050">
                <a:latin typeface="Palatino Linotype"/>
              </a:rPr>
              <a:t> 7,lss), il </a:t>
            </a:r>
            <a:r>
              <a:rPr lang="it" b="1" i="1" sz="1000">
                <a:latin typeface="Palatino Linotype"/>
              </a:rPr>
              <a:t>sacrificio di Isacco</a:t>
            </a:r>
            <a:r>
              <a:rPr lang="it" sz="1050">
                <a:latin typeface="Palatino Linotype"/>
              </a:rPr>
              <a:t> sul monte Moria (cf </a:t>
            </a:r>
            <a:r>
              <a:rPr lang="it" b="1" i="1" sz="1000">
                <a:latin typeface="Palatino Linotype"/>
              </a:rPr>
              <a:t>Gn</a:t>
            </a:r>
            <a:r>
              <a:rPr lang="it" sz="1050">
                <a:latin typeface="Palatino Linotype"/>
              </a:rPr>
              <a:t> 22,1-19). Ma specie il banchetto sacrificale o sacrificio conviviale (</a:t>
            </a:r>
            <a:r>
              <a:rPr lang="it" b="1" i="1" sz="1000">
                <a:latin typeface="Palatino Linotype"/>
              </a:rPr>
              <a:t>tòdà</a:t>
            </a:r>
            <a:r>
              <a:rPr lang="it" sz="1050">
                <a:latin typeface="Palatino Linotype"/>
              </a:rPr>
              <a:t>), i pasti religiosi ebraici e soprattutto la cena pasquale memoriale del-l'Esodo, in cui emerge la figura dell </a:t>
            </a:r>
            <a:r>
              <a:rPr lang="it" b="1" i="1" sz="1000">
                <a:latin typeface="Palatino Linotype"/>
              </a:rPr>
              <a:t>'agnello</a:t>
            </a:r>
            <a:r>
              <a:rPr lang="it" sz="1050">
                <a:latin typeface="Palatino Linotype"/>
              </a:rPr>
              <a:t> nella notte dell'uscita dall'Egitto, sono l'anticipazione della Pasqua, da cui l'Eucaristia prende il nome (cf </a:t>
            </a:r>
            <a:r>
              <a:rPr lang="it" b="1" i="1" sz="1000">
                <a:latin typeface="Palatino Linotype"/>
              </a:rPr>
              <a:t>Es</a:t>
            </a:r>
            <a:r>
              <a:rPr lang="it" sz="1050">
                <a:latin typeface="Palatino Linotype"/>
              </a:rPr>
              <a:t> 12,13).</a:t>
            </a:r>
          </a:p>
          <a:p>
            <a:pPr algn="just" marL="12700" indent="177800">
              <a:lnSpc>
                <a:spcPts val="1248"/>
              </a:lnSpc>
            </a:pPr>
            <a:r>
              <a:rPr lang="it" sz="1050">
                <a:latin typeface="Palatino Linotype"/>
              </a:rPr>
              <a:t>In tutte queste figure Dio già guardava all'Eucaristia, al dono per eccellenza dell'Agnello pasquale-Cristo; egli vedeva il sangue di Cristo e preparava nella pienezza dei tempi l'evento pasquale della nuova alleanza, che si sarebbe prolungato nel tempo della Chiesa e reso attuale nel sacramento come «memoriale». Nell'inno</a:t>
            </a:r>
          </a:p>
        </p:txBody>
      </p:sp>
      <p:sp>
        <p:nvSpPr>
          <p:cNvPr id="4" name=""/>
          <p:cNvSpPr/>
          <p:nvPr/>
        </p:nvSpPr>
        <p:spPr>
          <a:xfrm>
            <a:off x="661416" y="7022592"/>
            <a:ext cx="155448" cy="128016"/>
          </a:xfrm>
          <a:prstGeom prst="rect">
            <a:avLst/>
          </a:prstGeom>
        </p:spPr>
        <p:txBody>
          <a:bodyPr lIns="0" tIns="0" rIns="0" bIns="0">
            <a:noAutofit/>
          </a:bodyPr>
          <a:p>
            <a:pPr marL="25400" indent="0"/>
            <a:r>
              <a:rPr lang="it" sz="1050">
                <a:latin typeface="Palatino Linotype"/>
              </a:rPr>
              <a:t>10</a:t>
            </a:r>
          </a:p>
        </p:txBody>
      </p:sp>
    </p:spTree>
  </p:cSld>
  <p:clrMapOvr>
    <a:overrideClrMapping bg1="lt1" tx1="dk1" bg2="lt2" tx2="dk2" accent1="accent1" accent2="accent2" accent3="accent3" accent4="accent4" accent5="accent5" accent6="accent6" hlink="hlink" folHlink="folHlink"/>
  </p:clrMapOvr>
</p:sld>
</file>

<file path=ppt/slides/slide13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17576" y="560832"/>
            <a:ext cx="3954780" cy="6367272"/>
          </a:xfrm>
          <a:prstGeom prst="rect">
            <a:avLst/>
          </a:prstGeom>
        </p:spPr>
        <p:txBody>
          <a:bodyPr lIns="0" tIns="0" rIns="0" bIns="0">
            <a:noAutofit/>
          </a:bodyPr>
          <a:p>
            <a:pPr algn="just" marL="190500" indent="-190500">
              <a:spcAft>
                <a:spcPts val="210"/>
              </a:spcAft>
            </a:pPr>
            <a:r>
              <a:rPr lang="it" b="1" sz="1000">
                <a:latin typeface="Palatino Linotype"/>
              </a:rPr>
              <a:t>«Vivere il mistero dell'Eucaristia». L'Eucaristia tra celebrazione e vita</a:t>
            </a:r>
          </a:p>
          <a:p>
            <a:pPr marL="190500" indent="0">
              <a:spcAft>
                <a:spcPts val="630"/>
              </a:spcAft>
            </a:pPr>
            <a:r>
              <a:rPr lang="it" cap="small" sz="750">
                <a:latin typeface="Palatino Linotype"/>
              </a:rPr>
              <a:t>(Gianfranco Venturi), 36</a:t>
            </a:r>
          </a:p>
          <a:p>
            <a:pPr marL="190500" indent="0">
              <a:lnSpc>
                <a:spcPts val="1200"/>
              </a:lnSpc>
            </a:pPr>
            <a:r>
              <a:rPr lang="it" b="1" sz="1000">
                <a:latin typeface="Palatino Linotype"/>
              </a:rPr>
              <a:t>1.    </a:t>
            </a:r>
            <a:r>
              <a:rPr lang="it" i="1" sz="1000">
                <a:latin typeface="Palatino Linotype"/>
              </a:rPr>
              <a:t>Diventare "Eucaristia",</a:t>
            </a:r>
            <a:r>
              <a:rPr lang="it" b="1" sz="1000">
                <a:latin typeface="Palatino Linotype"/>
              </a:rPr>
              <a:t> 37</a:t>
            </a:r>
          </a:p>
          <a:p>
            <a:pPr marL="609600" indent="-241300">
              <a:lnSpc>
                <a:spcPts val="1200"/>
              </a:lnSpc>
            </a:pPr>
            <a:r>
              <a:rPr lang="it" b="1" sz="1000">
                <a:latin typeface="Palatino Linotype"/>
              </a:rPr>
              <a:t>1.1.    Vivere il mistero della presenza del Risorto, 37</a:t>
            </a:r>
          </a:p>
          <a:p>
            <a:pPr marL="609600" marR="12700" indent="-241300">
              <a:lnSpc>
                <a:spcPts val="1200"/>
              </a:lnSpc>
            </a:pPr>
            <a:r>
              <a:rPr lang="it" b="1" sz="1000">
                <a:latin typeface="Palatino Linotype"/>
              </a:rPr>
              <a:t>1.2.    Vivere permanentemente il mistero della presenza del Risorto, 38</a:t>
            </a:r>
          </a:p>
          <a:p>
            <a:pPr marL="609600" indent="-241300">
              <a:lnSpc>
                <a:spcPts val="1188"/>
              </a:lnSpc>
            </a:pPr>
            <a:r>
              <a:rPr lang="it" b="1" sz="1000">
                <a:latin typeface="Palatino Linotype"/>
              </a:rPr>
              <a:t>1.3.    Vivere i vari aspetti del mistero pasquale, 39</a:t>
            </a:r>
          </a:p>
          <a:p>
            <a:pPr marL="609600" indent="-241300">
              <a:lnSpc>
                <a:spcPts val="1188"/>
              </a:lnSpc>
            </a:pPr>
            <a:r>
              <a:rPr lang="it" b="1" sz="1000">
                <a:latin typeface="Palatino Linotype"/>
              </a:rPr>
              <a:t>1.4.    Vivere il mistero della parola, 39</a:t>
            </a:r>
          </a:p>
          <a:p>
            <a:pPr marL="609600" indent="-241300">
              <a:lnSpc>
                <a:spcPts val="1188"/>
              </a:lnSpc>
            </a:pPr>
            <a:r>
              <a:rPr lang="it" b="1" sz="1000">
                <a:latin typeface="Palatino Linotype"/>
              </a:rPr>
              <a:t>1.5.    Vivere il mistero della «kenosis» di Cristo, 40</a:t>
            </a:r>
          </a:p>
          <a:p>
            <a:pPr marL="609600" indent="-241300">
              <a:lnSpc>
                <a:spcPts val="1188"/>
              </a:lnSpc>
            </a:pPr>
            <a:r>
              <a:rPr lang="it" b="1" sz="1000">
                <a:latin typeface="Palatino Linotype"/>
              </a:rPr>
              <a:t>1.6.    Vivere il mistero dell'offerta sacrificale, 41</a:t>
            </a:r>
          </a:p>
          <a:p>
            <a:pPr marL="609600" indent="-241300">
              <a:lnSpc>
                <a:spcPts val="1188"/>
              </a:lnSpc>
            </a:pPr>
            <a:r>
              <a:rPr lang="it" b="1" sz="1000">
                <a:latin typeface="Palatino Linotype"/>
              </a:rPr>
              <a:t>1.7.    Vivere il mistero del servizio, 42</a:t>
            </a:r>
          </a:p>
          <a:p>
            <a:pPr marL="609600" indent="-241300">
              <a:lnSpc>
                <a:spcPts val="1188"/>
              </a:lnSpc>
            </a:pPr>
            <a:r>
              <a:rPr lang="it" b="1" sz="1000">
                <a:latin typeface="Palatino Linotype"/>
              </a:rPr>
              <a:t>1.8.    Vivere il mistero del ringraziamento, 43</a:t>
            </a:r>
          </a:p>
          <a:p>
            <a:pPr marL="609600" indent="-241300">
              <a:lnSpc>
                <a:spcPts val="1188"/>
              </a:lnSpc>
            </a:pPr>
            <a:r>
              <a:rPr lang="it" b="1" sz="1000">
                <a:latin typeface="Palatino Linotype"/>
              </a:rPr>
              <a:t>1.9.    Vivere il mistero della comunione, 43</a:t>
            </a:r>
          </a:p>
          <a:p>
            <a:pPr marL="609600" indent="-241300">
              <a:lnSpc>
                <a:spcPts val="1188"/>
              </a:lnSpc>
            </a:pPr>
            <a:r>
              <a:rPr lang="it" b="1" sz="1000">
                <a:latin typeface="Palatino Linotype"/>
              </a:rPr>
              <a:t>1.10.    Vivere il mistero dell'unità, 45</a:t>
            </a:r>
          </a:p>
          <a:p>
            <a:pPr marL="609600" indent="-241300">
              <a:lnSpc>
                <a:spcPts val="1188"/>
              </a:lnSpc>
            </a:pPr>
            <a:r>
              <a:rPr lang="it" b="1" sz="1000">
                <a:latin typeface="Palatino Linotype"/>
              </a:rPr>
              <a:t>1.11.    Vivere il mistero della missione di Cristo, 47</a:t>
            </a:r>
          </a:p>
          <a:p>
            <a:pPr marL="609600" indent="-241300">
              <a:lnSpc>
                <a:spcPts val="1188"/>
              </a:lnSpc>
            </a:pPr>
            <a:r>
              <a:rPr lang="it" b="1" sz="1000">
                <a:latin typeface="Palatino Linotype"/>
              </a:rPr>
              <a:t>1.12.    Vivere il mistero escatologico, 47</a:t>
            </a:r>
          </a:p>
          <a:p>
            <a:pPr marL="190500" indent="0">
              <a:lnSpc>
                <a:spcPts val="1188"/>
              </a:lnSpc>
              <a:spcAft>
                <a:spcPts val="630"/>
              </a:spcAft>
            </a:pPr>
            <a:r>
              <a:rPr lang="it" b="1" sz="1000">
                <a:latin typeface="Palatino Linotype"/>
              </a:rPr>
              <a:t>2.    </a:t>
            </a:r>
            <a:r>
              <a:rPr lang="it" i="1" sz="1000">
                <a:latin typeface="Palatino Linotype"/>
              </a:rPr>
              <a:t>Conclusione: mistero che suscita lo stupore,</a:t>
            </a:r>
            <a:r>
              <a:rPr lang="it" b="1" sz="1000">
                <a:latin typeface="Palatino Linotype"/>
              </a:rPr>
              <a:t> 48</a:t>
            </a:r>
          </a:p>
          <a:p>
            <a:pPr algn="just" marL="190500" marR="12700" indent="-190500">
              <a:lnSpc>
                <a:spcPts val="1212"/>
              </a:lnSpc>
            </a:pPr>
            <a:r>
              <a:rPr lang="it" b="1" sz="1000">
                <a:latin typeface="Palatino Linotype"/>
              </a:rPr>
              <a:t>«L'eucaristia fa la Chiesa». La vita consacrata </a:t>
            </a:r>
            <a:r>
              <a:rPr lang="it" sz="1000">
                <a:latin typeface="Palatino Linotype"/>
              </a:rPr>
              <a:t>si </a:t>
            </a:r>
            <a:r>
              <a:rPr lang="it" b="1" sz="1000">
                <a:latin typeface="Palatino Linotype"/>
              </a:rPr>
              <a:t>alimenta ed esprime nell'eucaristia </a:t>
            </a:r>
            <a:r>
              <a:rPr lang="it" sz="750">
                <a:latin typeface="Palatino Linotype"/>
              </a:rPr>
              <a:t>(Paolo Ripa di Meana), 50</a:t>
            </a:r>
          </a:p>
          <a:p>
            <a:pPr marL="190500" indent="0">
              <a:lnSpc>
                <a:spcPts val="1200"/>
              </a:lnSpc>
            </a:pPr>
            <a:r>
              <a:rPr lang="it" b="1" sz="1000">
                <a:latin typeface="Palatino Linotype"/>
              </a:rPr>
              <a:t>1.    </a:t>
            </a:r>
            <a:r>
              <a:rPr lang="it" i="1" sz="1000">
                <a:latin typeface="Palatino Linotype"/>
              </a:rPr>
              <a:t>L'Eucaristia come evento e come sacramento,</a:t>
            </a:r>
            <a:r>
              <a:rPr lang="it" b="1" sz="1000">
                <a:latin typeface="Palatino Linotype"/>
              </a:rPr>
              <a:t> 50</a:t>
            </a:r>
          </a:p>
          <a:p>
            <a:pPr marL="190500" indent="0">
              <a:lnSpc>
                <a:spcPts val="1200"/>
              </a:lnSpc>
            </a:pPr>
            <a:r>
              <a:rPr lang="it" b="1" sz="1000">
                <a:latin typeface="Palatino Linotype"/>
              </a:rPr>
              <a:t>2.    </a:t>
            </a:r>
            <a:r>
              <a:rPr lang="it" i="1" sz="1000">
                <a:latin typeface="Palatino Linotype"/>
              </a:rPr>
              <a:t>L'Eucaristia fa la Chiesa attraverso la consacrazione,</a:t>
            </a:r>
            <a:r>
              <a:rPr lang="it" b="1" sz="1000">
                <a:latin typeface="Palatino Linotype"/>
              </a:rPr>
              <a:t> 54</a:t>
            </a:r>
          </a:p>
          <a:p>
            <a:pPr marL="190500" indent="0">
              <a:lnSpc>
                <a:spcPts val="1200"/>
              </a:lnSpc>
            </a:pPr>
            <a:r>
              <a:rPr lang="it" b="1" sz="1000">
                <a:latin typeface="Palatino Linotype"/>
              </a:rPr>
              <a:t>3.    </a:t>
            </a:r>
            <a:r>
              <a:rPr lang="it" i="1" sz="1000">
                <a:latin typeface="Palatino Linotype"/>
              </a:rPr>
              <a:t>L'Eucaristia fa la Chiesa attraverso la comunione,</a:t>
            </a:r>
            <a:r>
              <a:rPr lang="it" b="1" sz="1000">
                <a:latin typeface="Palatino Linotype"/>
              </a:rPr>
              <a:t> 58</a:t>
            </a:r>
          </a:p>
          <a:p>
            <a:pPr marL="190500" indent="0">
              <a:lnSpc>
                <a:spcPts val="1200"/>
              </a:lnSpc>
              <a:spcAft>
                <a:spcPts val="630"/>
              </a:spcAft>
            </a:pPr>
            <a:r>
              <a:rPr lang="it" b="1" sz="1000">
                <a:latin typeface="Palatino Linotype"/>
              </a:rPr>
              <a:t>4.    </a:t>
            </a:r>
            <a:r>
              <a:rPr lang="it" i="1" sz="1000">
                <a:latin typeface="Palatino Linotype"/>
              </a:rPr>
              <a:t>L'Eucaristia fa la Chiesa attraverso la contemplazione,</a:t>
            </a:r>
            <a:r>
              <a:rPr lang="it" b="1" sz="1000">
                <a:latin typeface="Palatino Linotype"/>
              </a:rPr>
              <a:t> 60</a:t>
            </a:r>
          </a:p>
          <a:p>
            <a:pPr algn="just" marL="190500" marR="12700" indent="-190500">
              <a:lnSpc>
                <a:spcPts val="1200"/>
              </a:lnSpc>
            </a:pPr>
            <a:r>
              <a:rPr lang="it" sz="1000">
                <a:latin typeface="Palatino Linotype"/>
              </a:rPr>
              <a:t>«Sono </a:t>
            </a:r>
            <a:r>
              <a:rPr lang="it" b="1" sz="1000">
                <a:latin typeface="Palatino Linotype"/>
              </a:rPr>
              <a:t>convinta che Dio abbia veramente preso possesso del tuo cuore». Spiritualità eucaristica e vita virtuosa nella prospettiva di don Bosco </a:t>
            </a:r>
            <a:r>
              <a:rPr lang="it" sz="750">
                <a:latin typeface="Palatino Linotype"/>
              </a:rPr>
              <a:t>(Aldo Giraudo), 66</a:t>
            </a:r>
          </a:p>
          <a:p>
            <a:pPr marL="190500" indent="0">
              <a:lnSpc>
                <a:spcPts val="1188"/>
              </a:lnSpc>
            </a:pPr>
            <a:r>
              <a:rPr lang="it" b="1" sz="1000">
                <a:latin typeface="Palatino Linotype"/>
              </a:rPr>
              <a:t>1.    </a:t>
            </a:r>
            <a:r>
              <a:rPr lang="it" i="1" sz="1000">
                <a:latin typeface="Palatino Linotype"/>
              </a:rPr>
              <a:t>La coscienza del "dono di Dio",</a:t>
            </a:r>
            <a:r>
              <a:rPr lang="it" b="1" sz="1000">
                <a:latin typeface="Palatino Linotype"/>
              </a:rPr>
              <a:t> 67</a:t>
            </a:r>
          </a:p>
          <a:p>
            <a:pPr marL="190500" indent="0">
              <a:lnSpc>
                <a:spcPts val="1188"/>
              </a:lnSpc>
            </a:pPr>
            <a:r>
              <a:rPr lang="it" b="1" sz="1000">
                <a:latin typeface="Palatino Linotype"/>
              </a:rPr>
              <a:t>2.    </a:t>
            </a:r>
            <a:r>
              <a:rPr lang="it" i="1" sz="1000">
                <a:latin typeface="Palatino Linotype"/>
              </a:rPr>
              <a:t>Tensione emotiva e sensibilità romantica,</a:t>
            </a:r>
            <a:r>
              <a:rPr lang="it" b="1" sz="1000">
                <a:latin typeface="Palatino Linotype"/>
              </a:rPr>
              <a:t> 69</a:t>
            </a:r>
          </a:p>
          <a:p>
            <a:pPr marL="190500" indent="0">
              <a:lnSpc>
                <a:spcPts val="1188"/>
              </a:lnSpc>
            </a:pPr>
            <a:r>
              <a:rPr lang="it" b="1" sz="1000">
                <a:latin typeface="Palatino Linotype"/>
              </a:rPr>
              <a:t>3.    </a:t>
            </a:r>
            <a:r>
              <a:rPr lang="it" i="1" sz="1000">
                <a:latin typeface="Palatino Linotype"/>
              </a:rPr>
              <a:t>Fervore eucaristico e formazione della coscienza in vista della prassi, 72</a:t>
            </a:r>
          </a:p>
          <a:p>
            <a:pPr marL="190500" indent="0">
              <a:lnSpc>
                <a:spcPts val="1188"/>
              </a:lnSpc>
            </a:pPr>
            <a:r>
              <a:rPr lang="it" b="1" sz="1000">
                <a:latin typeface="Palatino Linotype"/>
              </a:rPr>
              <a:t>4.    </a:t>
            </a:r>
            <a:r>
              <a:rPr lang="it" i="1" sz="1000">
                <a:latin typeface="Palatino Linotype"/>
              </a:rPr>
              <a:t>L'Eucaristia al cuore della vita spirituale, 75</a:t>
            </a:r>
          </a:p>
          <a:p>
            <a:pPr marL="609600" indent="-241300">
              <a:lnSpc>
                <a:spcPts val="1188"/>
              </a:lnSpc>
            </a:pPr>
            <a:r>
              <a:rPr lang="it" b="1" sz="1000">
                <a:latin typeface="Palatino Linotype"/>
              </a:rPr>
              <a:t>4.1.    Una generosa risposta all'amore di Cristo, 75</a:t>
            </a:r>
          </a:p>
          <a:p>
            <a:pPr algn="ctr" marR="50800" indent="0">
              <a:lnSpc>
                <a:spcPts val="1188"/>
              </a:lnSpc>
              <a:spcAft>
                <a:spcPts val="630"/>
              </a:spcAft>
            </a:pPr>
            <a:r>
              <a:rPr lang="it" b="1" sz="1000">
                <a:latin typeface="Palatino Linotype"/>
              </a:rPr>
              <a:t>4.2.    Attrattiva eucaristica e trasfigurazione del vissuto, 79</a:t>
            </a:r>
          </a:p>
          <a:p>
            <a:pPr algn="just" marL="190500" marR="12700" indent="-190500">
              <a:lnSpc>
                <a:spcPts val="1200"/>
              </a:lnSpc>
            </a:pPr>
            <a:r>
              <a:rPr lang="it" b="1" sz="1000">
                <a:latin typeface="Palatino Linotype"/>
              </a:rPr>
              <a:t>«Ricevilo con amore Gesù che ti ama tanto». </a:t>
            </a:r>
            <a:r>
              <a:rPr lang="it" sz="1000">
                <a:latin typeface="Palatino Linotype"/>
              </a:rPr>
              <a:t>La </a:t>
            </a:r>
            <a:r>
              <a:rPr lang="it" b="1" sz="1000">
                <a:latin typeface="Palatino Linotype"/>
              </a:rPr>
              <a:t>dimensione eucaristica della spiritualità educativa di santa Maria Domenica Mazzarello</a:t>
            </a:r>
          </a:p>
          <a:p>
            <a:pPr marL="190500" indent="0">
              <a:lnSpc>
                <a:spcPts val="1200"/>
              </a:lnSpc>
            </a:pPr>
            <a:r>
              <a:rPr lang="it" sz="750">
                <a:latin typeface="Palatino Linotype"/>
              </a:rPr>
              <a:t>(Piera Cavaglià), </a:t>
            </a:r>
            <a:r>
              <a:rPr lang="it" b="1" sz="1000">
                <a:latin typeface="Palatino Linotype"/>
              </a:rPr>
              <a:t>84</a:t>
            </a:r>
          </a:p>
          <a:p>
            <a:pPr marL="190500" indent="0">
              <a:lnSpc>
                <a:spcPts val="1200"/>
              </a:lnSpc>
            </a:pPr>
            <a:r>
              <a:rPr lang="it" b="1" sz="1000">
                <a:latin typeface="Palatino Linotype"/>
              </a:rPr>
              <a:t>1.    </a:t>
            </a:r>
            <a:r>
              <a:rPr lang="it" i="1" sz="1000">
                <a:latin typeface="Palatino Linotype"/>
              </a:rPr>
              <a:t>Un ambiente permeato di spiritualità eucaristica,</a:t>
            </a:r>
            <a:r>
              <a:rPr lang="it" b="1" sz="1000">
                <a:latin typeface="Palatino Linotype"/>
              </a:rPr>
              <a:t> 85</a:t>
            </a:r>
          </a:p>
          <a:p>
            <a:pPr marL="190500" indent="0">
              <a:lnSpc>
                <a:spcPts val="1200"/>
              </a:lnSpc>
            </a:pPr>
            <a:r>
              <a:rPr lang="it" b="1" sz="1000">
                <a:latin typeface="Palatino Linotype"/>
              </a:rPr>
              <a:t>2.    </a:t>
            </a:r>
            <a:r>
              <a:rPr lang="it" i="1" sz="1000">
                <a:latin typeface="Palatino Linotype"/>
              </a:rPr>
              <a:t>Un itinerario biografico scandito dall'Eucaristia,</a:t>
            </a:r>
            <a:r>
              <a:rPr lang="it" b="1" sz="1000">
                <a:latin typeface="Palatino Linotype"/>
              </a:rPr>
              <a:t> 87</a:t>
            </a:r>
          </a:p>
          <a:p>
            <a:pPr marL="190500" indent="0">
              <a:lnSpc>
                <a:spcPts val="1200"/>
              </a:lnSpc>
            </a:pPr>
            <a:r>
              <a:rPr lang="it" b="1" sz="1000">
                <a:latin typeface="Palatino Linotype"/>
              </a:rPr>
              <a:t>3.    </a:t>
            </a:r>
            <a:r>
              <a:rPr lang="it" i="1" sz="1000">
                <a:latin typeface="Palatino Linotype"/>
              </a:rPr>
              <a:t>Un'azione educativa "segnata" dall'Eucaristia,</a:t>
            </a:r>
            <a:r>
              <a:rPr lang="it" b="1" sz="1000">
                <a:latin typeface="Palatino Linotype"/>
              </a:rPr>
              <a:t> 91</a:t>
            </a:r>
          </a:p>
        </p:txBody>
      </p:sp>
      <p:sp>
        <p:nvSpPr>
          <p:cNvPr id="3" name=""/>
          <p:cNvSpPr/>
          <p:nvPr/>
        </p:nvSpPr>
        <p:spPr>
          <a:xfrm>
            <a:off x="4175760" y="7022592"/>
            <a:ext cx="216408" cy="128016"/>
          </a:xfrm>
          <a:prstGeom prst="rect">
            <a:avLst/>
          </a:prstGeom>
        </p:spPr>
        <p:txBody>
          <a:bodyPr lIns="0" tIns="0" rIns="0" bIns="0">
            <a:noAutofit/>
          </a:bodyPr>
          <a:p>
            <a:pPr marL="12700" indent="0"/>
            <a:r>
              <a:rPr lang="it" sz="1000">
                <a:latin typeface="Palatino Linotype"/>
              </a:rPr>
              <a:t>127</a:t>
            </a:r>
          </a:p>
        </p:txBody>
      </p:sp>
    </p:spTree>
  </p:cSld>
  <p:clrMapOvr>
    <a:overrideClrMapping bg1="lt1" tx1="dk1" bg2="lt2" tx2="dk2" accent1="accent1" accent2="accent2" accent3="accent3" accent4="accent4" accent5="accent5" accent6="accent6" hlink="hlink" folHlink="folHlink"/>
  </p:clrMapOvr>
</p:sld>
</file>

<file path=ppt/slides/slide13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52272" y="542544"/>
            <a:ext cx="3965448" cy="3438144"/>
          </a:xfrm>
          <a:prstGeom prst="rect">
            <a:avLst/>
          </a:prstGeom>
        </p:spPr>
        <p:txBody>
          <a:bodyPr lIns="0" tIns="0" rIns="0" bIns="0">
            <a:noAutofit/>
          </a:bodyPr>
          <a:p>
            <a:pPr algn="ctr" marL="76200" indent="0"/>
            <a:r>
              <a:rPr lang="it" sz="1000">
                <a:latin typeface="Palatino Linotype"/>
              </a:rPr>
              <a:t>3.1.    La partecipazione vitale alla celebrazione eucaristica, 92</a:t>
            </a:r>
          </a:p>
          <a:p>
            <a:pPr marL="190500" indent="0">
              <a:lnSpc>
                <a:spcPts val="1200"/>
              </a:lnSpc>
            </a:pPr>
            <a:r>
              <a:rPr lang="it" b="1" sz="1000">
                <a:latin typeface="Palatino Linotype"/>
              </a:rPr>
              <a:t>3.2.    La certezza di una Presenza, 94</a:t>
            </a:r>
          </a:p>
          <a:p>
            <a:pPr marL="190500" indent="0">
              <a:lnSpc>
                <a:spcPts val="1200"/>
              </a:lnSpc>
              <a:spcAft>
                <a:spcPts val="630"/>
              </a:spcAft>
            </a:pPr>
            <a:r>
              <a:rPr lang="it" b="1" sz="1000">
                <a:latin typeface="Palatino Linotype"/>
              </a:rPr>
              <a:t>4. </a:t>
            </a:r>
            <a:r>
              <a:rPr lang="it" i="1" sz="1000">
                <a:latin typeface="Palatino Linotype"/>
              </a:rPr>
              <a:t>Ancora oggi</a:t>
            </a:r>
            <a:r>
              <a:rPr lang="it" b="1" sz="1000">
                <a:latin typeface="Palatino Linotype"/>
              </a:rPr>
              <a:t>.96</a:t>
            </a:r>
          </a:p>
          <a:p>
            <a:pPr marL="190500" marR="18796" indent="-190500">
              <a:lnSpc>
                <a:spcPts val="1200"/>
              </a:lnSpc>
            </a:pPr>
            <a:r>
              <a:rPr lang="it" b="1" sz="1000">
                <a:latin typeface="Palatino Linotype"/>
              </a:rPr>
              <a:t>«Per voi tutti». L'Eucaristia e l'edificazione della città </a:t>
            </a:r>
            <a:r>
              <a:rPr lang="it" b="1" sz="1000">
                <a:latin typeface="Palatino Linotype"/>
              </a:rPr>
              <a:t>(mons. </a:t>
            </a:r>
            <a:r>
              <a:rPr lang="it" sz="750">
                <a:latin typeface="Palatino Linotype"/>
              </a:rPr>
              <a:t>Fernando Charrier), 99</a:t>
            </a:r>
          </a:p>
          <a:p>
            <a:pPr marL="190500" indent="0">
              <a:lnSpc>
                <a:spcPts val="1188"/>
              </a:lnSpc>
            </a:pPr>
            <a:r>
              <a:rPr lang="it" b="1" sz="1000">
                <a:latin typeface="Palatino Linotype"/>
              </a:rPr>
              <a:t>1.    </a:t>
            </a:r>
            <a:r>
              <a:rPr lang="it" i="1" sz="1000">
                <a:latin typeface="Palatino Linotype"/>
              </a:rPr>
              <a:t>Una Parola che offre identità,</a:t>
            </a:r>
            <a:r>
              <a:rPr lang="it" b="1" sz="1000">
                <a:latin typeface="Palatino Linotype"/>
              </a:rPr>
              <a:t> 100</a:t>
            </a:r>
          </a:p>
          <a:p>
            <a:pPr marL="190500" indent="0">
              <a:lnSpc>
                <a:spcPts val="1188"/>
              </a:lnSpc>
            </a:pPr>
            <a:r>
              <a:rPr lang="it" b="1" sz="1000">
                <a:latin typeface="Palatino Linotype"/>
              </a:rPr>
              <a:t>2.    </a:t>
            </a:r>
            <a:r>
              <a:rPr lang="it" i="1" sz="1000">
                <a:latin typeface="Palatino Linotype"/>
              </a:rPr>
              <a:t>Una Parola che chiama,</a:t>
            </a:r>
            <a:r>
              <a:rPr lang="it" b="1" sz="1000">
                <a:latin typeface="Palatino Linotype"/>
              </a:rPr>
              <a:t> 100</a:t>
            </a:r>
          </a:p>
          <a:p>
            <a:pPr marL="190500" indent="0">
              <a:lnSpc>
                <a:spcPts val="1188"/>
              </a:lnSpc>
            </a:pPr>
            <a:r>
              <a:rPr lang="it" b="1" sz="1000">
                <a:latin typeface="Palatino Linotype"/>
              </a:rPr>
              <a:t>3.    </a:t>
            </a:r>
            <a:r>
              <a:rPr lang="it" i="1" sz="1000">
                <a:latin typeface="Palatino Linotype"/>
              </a:rPr>
              <a:t>Una Parola che manda,</a:t>
            </a:r>
            <a:r>
              <a:rPr lang="it" b="1" sz="1000">
                <a:latin typeface="Palatino Linotype"/>
              </a:rPr>
              <a:t> 101</a:t>
            </a:r>
          </a:p>
          <a:p>
            <a:pPr marL="190500" indent="0">
              <a:lnSpc>
                <a:spcPts val="1188"/>
              </a:lnSpc>
            </a:pPr>
            <a:r>
              <a:rPr lang="it" b="1" sz="1000">
                <a:latin typeface="Palatino Linotype"/>
              </a:rPr>
              <a:t>4.    </a:t>
            </a:r>
            <a:r>
              <a:rPr lang="it" i="1" sz="1000">
                <a:latin typeface="Palatino Linotype"/>
              </a:rPr>
              <a:t>La fame di Dio,</a:t>
            </a:r>
            <a:r>
              <a:rPr lang="it" b="1" sz="1000">
                <a:latin typeface="Palatino Linotype"/>
              </a:rPr>
              <a:t> 102</a:t>
            </a:r>
          </a:p>
          <a:p>
            <a:pPr marL="190500" indent="0">
              <a:lnSpc>
                <a:spcPts val="1188"/>
              </a:lnSpc>
            </a:pPr>
            <a:r>
              <a:rPr lang="it" b="1" sz="1000">
                <a:latin typeface="Palatino Linotype"/>
              </a:rPr>
              <a:t>5.    </a:t>
            </a:r>
            <a:r>
              <a:rPr lang="it" i="1" sz="1000">
                <a:latin typeface="Palatino Linotype"/>
              </a:rPr>
              <a:t>La fame di diritti,</a:t>
            </a:r>
            <a:r>
              <a:rPr lang="it" b="1" sz="1000">
                <a:latin typeface="Palatino Linotype"/>
              </a:rPr>
              <a:t> 103</a:t>
            </a:r>
          </a:p>
          <a:p>
            <a:pPr marL="190500" indent="0">
              <a:lnSpc>
                <a:spcPts val="1188"/>
              </a:lnSpc>
            </a:pPr>
            <a:r>
              <a:rPr lang="it" b="1" sz="1000">
                <a:latin typeface="Palatino Linotype"/>
              </a:rPr>
              <a:t>6.    </a:t>
            </a:r>
            <a:r>
              <a:rPr lang="it" i="1" sz="1000">
                <a:latin typeface="Palatino Linotype"/>
              </a:rPr>
              <a:t>L'Eucaristia e la costruzione della città,</a:t>
            </a:r>
            <a:r>
              <a:rPr lang="it" b="1" sz="1000">
                <a:latin typeface="Palatino Linotype"/>
              </a:rPr>
              <a:t> 105</a:t>
            </a:r>
          </a:p>
          <a:p>
            <a:pPr marL="190500" indent="0">
              <a:lnSpc>
                <a:spcPts val="1188"/>
              </a:lnSpc>
              <a:spcAft>
                <a:spcPts val="630"/>
              </a:spcAft>
            </a:pPr>
            <a:r>
              <a:rPr lang="it" b="1" sz="1000">
                <a:latin typeface="Palatino Linotype"/>
              </a:rPr>
              <a:t>7.    </a:t>
            </a:r>
            <a:r>
              <a:rPr lang="it" i="1" sz="1000">
                <a:latin typeface="Palatino Linotype"/>
              </a:rPr>
              <a:t>Molti doni un solo corpo,</a:t>
            </a:r>
            <a:r>
              <a:rPr lang="it" b="1" sz="1000">
                <a:latin typeface="Palatino Linotype"/>
              </a:rPr>
              <a:t> 108</a:t>
            </a:r>
          </a:p>
          <a:p>
            <a:pPr marL="190500" marR="18796" indent="-190500">
              <a:lnSpc>
                <a:spcPts val="1200"/>
              </a:lnSpc>
            </a:pPr>
            <a:r>
              <a:rPr lang="it" sz="1000">
                <a:latin typeface="Palatino Linotype"/>
              </a:rPr>
              <a:t>«Chi </a:t>
            </a:r>
            <a:r>
              <a:rPr lang="it" b="1" sz="1000">
                <a:latin typeface="Palatino Linotype"/>
              </a:rPr>
              <a:t>salirà il monte del Signore? Chi ha mani innocenti e cuore puro». Un'esperienza pastorale diocesana di ispirazione "donboschiana"</a:t>
            </a:r>
          </a:p>
          <a:p>
            <a:pPr marL="190500" indent="0">
              <a:lnSpc>
                <a:spcPts val="1200"/>
              </a:lnSpc>
            </a:pPr>
            <a:r>
              <a:rPr lang="it" b="1" sz="1000">
                <a:latin typeface="Palatino Linotype"/>
              </a:rPr>
              <a:t>(intervista a don </a:t>
            </a:r>
            <a:r>
              <a:rPr lang="it" sz="750">
                <a:latin typeface="Palatino Linotype"/>
              </a:rPr>
              <a:t>Paolo Gariglio), </a:t>
            </a:r>
            <a:r>
              <a:rPr lang="it" b="1" sz="1000">
                <a:latin typeface="Palatino Linotype"/>
              </a:rPr>
              <a:t>114</a:t>
            </a:r>
          </a:p>
          <a:p>
            <a:pPr marL="190500" indent="0">
              <a:lnSpc>
                <a:spcPts val="1200"/>
              </a:lnSpc>
            </a:pPr>
            <a:r>
              <a:rPr lang="it" b="1" sz="1000">
                <a:latin typeface="Palatino Linotype"/>
              </a:rPr>
              <a:t>1.</a:t>
            </a:r>
            <a:r>
              <a:rPr lang="it" i="1" sz="1000">
                <a:latin typeface="Palatino Linotype"/>
              </a:rPr>
              <a:t>1 giovani pastori dei giovani,</a:t>
            </a:r>
            <a:r>
              <a:rPr lang="it" b="1" sz="1000">
                <a:latin typeface="Palatino Linotype"/>
              </a:rPr>
              <a:t> 115</a:t>
            </a:r>
          </a:p>
          <a:p>
            <a:pPr marL="190500" indent="0">
              <a:lnSpc>
                <a:spcPts val="1200"/>
              </a:lnSpc>
            </a:pPr>
            <a:r>
              <a:rPr lang="it" b="1" sz="1000">
                <a:latin typeface="Palatino Linotype"/>
              </a:rPr>
              <a:t>2.    </a:t>
            </a:r>
            <a:r>
              <a:rPr lang="it" i="1" sz="1000">
                <a:latin typeface="Palatino Linotype"/>
              </a:rPr>
              <a:t>La conquista degli adolescenti "marginali",</a:t>
            </a:r>
            <a:r>
              <a:rPr lang="it" b="1" sz="1000">
                <a:latin typeface="Palatino Linotype"/>
              </a:rPr>
              <a:t> 116</a:t>
            </a:r>
          </a:p>
          <a:p>
            <a:pPr marL="190500" indent="0">
              <a:lnSpc>
                <a:spcPts val="1200"/>
              </a:lnSpc>
            </a:pPr>
            <a:r>
              <a:rPr lang="it" b="1" sz="1000">
                <a:latin typeface="Palatino Linotype"/>
              </a:rPr>
              <a:t>3.    </a:t>
            </a:r>
            <a:r>
              <a:rPr lang="it" i="1" sz="1000">
                <a:latin typeface="Palatino Linotype"/>
              </a:rPr>
              <a:t>La "pedagogia di Gesù" e dei sacramenti,</a:t>
            </a:r>
            <a:r>
              <a:rPr lang="it" b="1" sz="1000">
                <a:latin typeface="Palatino Linotype"/>
              </a:rPr>
              <a:t> 118</a:t>
            </a:r>
          </a:p>
          <a:p>
            <a:pPr marL="190500" indent="0">
              <a:lnSpc>
                <a:spcPts val="1200"/>
              </a:lnSpc>
            </a:pPr>
            <a:r>
              <a:rPr lang="it" b="1" sz="1000">
                <a:latin typeface="Palatino Linotype"/>
              </a:rPr>
              <a:t>4.    </a:t>
            </a:r>
            <a:r>
              <a:rPr lang="it" i="1" sz="1000">
                <a:latin typeface="Palatino Linotype"/>
              </a:rPr>
              <a:t>L'esperienza che introduce alla direzione spirituale,</a:t>
            </a:r>
            <a:r>
              <a:rPr lang="it" b="1" sz="1000">
                <a:latin typeface="Palatino Linotype"/>
              </a:rPr>
              <a:t> 121</a:t>
            </a:r>
          </a:p>
          <a:p>
            <a:pPr marL="190500" indent="0">
              <a:lnSpc>
                <a:spcPts val="1200"/>
              </a:lnSpc>
            </a:pPr>
            <a:r>
              <a:rPr lang="it" b="1" sz="1000">
                <a:latin typeface="Palatino Linotype"/>
              </a:rPr>
              <a:t>5.    </a:t>
            </a:r>
            <a:r>
              <a:rPr lang="it" i="1" sz="1000">
                <a:latin typeface="Palatino Linotype"/>
              </a:rPr>
              <a:t>La fecondità dell'Eucaristia e della pietà eucaristica,</a:t>
            </a:r>
            <a:r>
              <a:rPr lang="it" b="1" sz="1000">
                <a:latin typeface="Palatino Linotype"/>
              </a:rPr>
              <a:t> 123</a:t>
            </a:r>
          </a:p>
        </p:txBody>
      </p:sp>
      <p:sp>
        <p:nvSpPr>
          <p:cNvPr id="3" name=""/>
          <p:cNvSpPr/>
          <p:nvPr/>
        </p:nvSpPr>
        <p:spPr>
          <a:xfrm>
            <a:off x="633984" y="7007352"/>
            <a:ext cx="216408" cy="128016"/>
          </a:xfrm>
          <a:prstGeom prst="rect">
            <a:avLst/>
          </a:prstGeom>
        </p:spPr>
        <p:txBody>
          <a:bodyPr lIns="0" tIns="0" rIns="0" bIns="0">
            <a:noAutofit/>
          </a:bodyPr>
          <a:p>
            <a:pPr marL="25400" indent="0"/>
            <a:r>
              <a:rPr lang="it" sz="1000">
                <a:latin typeface="Palatino Linotype"/>
              </a:rPr>
              <a:t>128</a:t>
            </a:r>
          </a:p>
        </p:txBody>
      </p:sp>
    </p:spTree>
  </p:cSld>
  <p:clrMapOvr>
    <a:overrideClrMapping bg1="lt1" tx1="dk1" bg2="lt2" tx2="dk2" accent1="accent1" accent2="accent2" accent3="accent3" accent4="accent4" accent5="accent5" accent6="accent6" hlink="hlink" folHlink="folHlink"/>
  </p:clrMapOvr>
</p:sld>
</file>

<file path=ppt/slides/slide13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Tree>
  </p:cSld>
  <p:clrMapOvr>
    <a:overrideClrMapping bg1="lt1" tx1="dk1" bg2="lt2" tx2="dk2" accent1="accent1" accent2="accent2" accent3="accent3" accent4="accent4" accent5="accent5" accent6="accent6" hlink="hlink" folHlink="folHlink"/>
  </p:clrMapOvr>
</p:sld>
</file>

<file path=ppt/slides/slide13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30936" y="505968"/>
            <a:ext cx="3886200" cy="5001768"/>
          </a:xfrm>
          <a:prstGeom prst="rect">
            <a:avLst/>
          </a:prstGeom>
        </p:spPr>
        <p:txBody>
          <a:bodyPr lIns="0" tIns="0" rIns="0" bIns="0">
            <a:noAutofit/>
          </a:bodyPr>
          <a:p>
            <a:pPr marL="63500" indent="0">
              <a:spcAft>
                <a:spcPts val="210"/>
              </a:spcAft>
            </a:pPr>
            <a:r>
              <a:rPr lang="it" b="1" sz="1400">
                <a:solidFill>
                  <a:srgbClr val="FCA62B"/>
                </a:solidFill>
                <a:latin typeface="Corbel"/>
              </a:rPr>
              <a:t>Quaderni di Spiritualità Salesiana</a:t>
            </a:r>
          </a:p>
          <a:p>
            <a:pPr marL="63500" indent="0">
              <a:spcAft>
                <a:spcPts val="2310"/>
              </a:spcAft>
            </a:pPr>
            <a:r>
              <a:rPr lang="it" i="1" sz="1200">
                <a:solidFill>
                  <a:srgbClr val="FCA62B"/>
                </a:solidFill>
                <a:latin typeface="Arial"/>
              </a:rPr>
              <a:t>Nuova serie</a:t>
            </a:r>
          </a:p>
          <a:p>
            <a:pPr marL="63500" indent="0">
              <a:spcAft>
                <a:spcPts val="210"/>
              </a:spcAft>
            </a:pPr>
            <a:r>
              <a:rPr lang="it" sz="1050">
                <a:latin typeface="Lucida Sans Unicode"/>
              </a:rPr>
              <a:t>Scopo dei “QSS”</a:t>
            </a:r>
          </a:p>
          <a:p>
            <a:pPr marL="63500" indent="0">
              <a:lnSpc>
                <a:spcPts val="1440"/>
              </a:lnSpc>
              <a:spcAft>
                <a:spcPts val="210"/>
              </a:spcAft>
            </a:pPr>
            <a:r>
              <a:rPr lang="it" sz="1050">
                <a:latin typeface="Lucida Sans Unicode"/>
              </a:rPr>
              <a:t>è offrire degli spunti per una riflessione sufficientemente ampia e ben fondata, su tematiche connesse al vissuto spirituale e alla missione salesiana.</a:t>
            </a:r>
          </a:p>
          <a:p>
            <a:pPr marL="63500" indent="0">
              <a:lnSpc>
                <a:spcPts val="1440"/>
              </a:lnSpc>
            </a:pPr>
            <a:r>
              <a:rPr lang="it" sz="1050">
                <a:latin typeface="Lucida Sans Unicode"/>
              </a:rPr>
              <a:t>Ogni contributo viene completato da domande orientate alla riflessione personale e al confronto comunitario.</a:t>
            </a:r>
          </a:p>
          <a:p>
            <a:pPr marL="63500" indent="0">
              <a:lnSpc>
                <a:spcPts val="1440"/>
              </a:lnSpc>
              <a:spcAft>
                <a:spcPts val="840"/>
              </a:spcAft>
            </a:pPr>
            <a:r>
              <a:rPr lang="it" sz="1050">
                <a:latin typeface="Lucida Sans Unicode"/>
              </a:rPr>
              <a:t>Si è voluto aggiungere anche una nota conclusiva con orientamenti bibliografici e rimandi alle fonti.</a:t>
            </a:r>
          </a:p>
          <a:p>
            <a:pPr marL="63500" indent="0">
              <a:spcAft>
                <a:spcPts val="840"/>
              </a:spcAft>
            </a:pPr>
            <a:r>
              <a:rPr lang="it" i="1" sz="1100">
                <a:latin typeface="Palatino Linotype"/>
              </a:rPr>
              <a:t>Per la richiesta di copie e informazioni rivolgersi a:</a:t>
            </a:r>
          </a:p>
          <a:p>
            <a:pPr marL="63500" indent="0">
              <a:lnSpc>
                <a:spcPts val="1440"/>
              </a:lnSpc>
            </a:pPr>
            <a:r>
              <a:rPr lang="it" sz="1050">
                <a:latin typeface="Lucida Sans Unicode"/>
              </a:rPr>
              <a:t>Editrice LAS</a:t>
            </a:r>
          </a:p>
          <a:p>
            <a:pPr marL="63500" indent="0">
              <a:lnSpc>
                <a:spcPts val="1440"/>
              </a:lnSpc>
            </a:pPr>
            <a:r>
              <a:rPr lang="it" sz="1050">
                <a:latin typeface="Lucida Sans Unicode"/>
              </a:rPr>
              <a:t>Piazza Ateneo Salesiano, I - 00139 ROMA</a:t>
            </a:r>
          </a:p>
          <a:p>
            <a:pPr marL="63500" indent="0">
              <a:lnSpc>
                <a:spcPts val="1440"/>
              </a:lnSpc>
            </a:pPr>
            <a:r>
              <a:rPr lang="it" sz="1050">
                <a:latin typeface="Lucida Sans Unicode"/>
              </a:rPr>
              <a:t>Tel. 06 87290626 - 06 87290445 - Fax 06 87290629</a:t>
            </a:r>
          </a:p>
          <a:p>
            <a:pPr marL="63500" indent="0">
              <a:lnSpc>
                <a:spcPts val="1440"/>
              </a:lnSpc>
              <a:spcAft>
                <a:spcPts val="840"/>
              </a:spcAft>
            </a:pPr>
            <a:r>
              <a:rPr lang="it" sz="1050">
                <a:latin typeface="Lucida Sans Unicode"/>
              </a:rPr>
              <a:t>e-mail: </a:t>
            </a:r>
            <a:r>
              <a:rPr lang="en-US" sz="1050">
                <a:latin typeface="Lucida Sans Unicode"/>
              </a:rPr>
              <a:t>Ias@ups.urbe.it- </a:t>
            </a:r>
            <a:r>
              <a:rPr lang="en-US" sz="1050">
                <a:latin typeface="Lucida Sans Unicode"/>
                <a:hlinkClick r:id="rLinkId0"/>
              </a:rPr>
              <a:t>http://las.ups.urbe.it</a:t>
            </a:r>
          </a:p>
          <a:p>
            <a:pPr marL="63500" indent="0">
              <a:spcAft>
                <a:spcPts val="840"/>
              </a:spcAft>
            </a:pPr>
            <a:r>
              <a:rPr lang="it" i="1" sz="1100">
                <a:latin typeface="Palatino Linotype"/>
              </a:rPr>
              <a:t>Per informazioni riguardanti il Biennio di Spiritualità rivolgersi a:</a:t>
            </a:r>
          </a:p>
          <a:p>
            <a:pPr marL="63500" indent="0">
              <a:lnSpc>
                <a:spcPts val="1440"/>
              </a:lnSpc>
            </a:pPr>
            <a:r>
              <a:rPr lang="it" sz="1050">
                <a:latin typeface="Lucida Sans Unicode"/>
              </a:rPr>
              <a:t>Istituto di Spiritualità Facoltà di Teologia</a:t>
            </a:r>
          </a:p>
          <a:p>
            <a:pPr marL="63500" indent="0">
              <a:lnSpc>
                <a:spcPts val="1440"/>
              </a:lnSpc>
              <a:spcAft>
                <a:spcPts val="2940"/>
              </a:spcAft>
            </a:pPr>
            <a:r>
              <a:rPr lang="it" sz="1050">
                <a:latin typeface="Lucida Sans Unicode"/>
              </a:rPr>
              <a:t>Piazza Ateneo Salesiano, 1 - 00139 ROMA Tel. 06 872901</a:t>
            </a:r>
          </a:p>
        </p:txBody>
      </p:sp>
      <p:sp>
        <p:nvSpPr>
          <p:cNvPr id="3" name=""/>
          <p:cNvSpPr/>
          <p:nvPr/>
        </p:nvSpPr>
        <p:spPr>
          <a:xfrm>
            <a:off x="3550920" y="6117336"/>
            <a:ext cx="1057656" cy="121920"/>
          </a:xfrm>
          <a:prstGeom prst="rect">
            <a:avLst/>
          </a:prstGeom>
        </p:spPr>
        <p:txBody>
          <a:bodyPr lIns="0" tIns="0" rIns="0" bIns="0">
            <a:noAutofit/>
          </a:bodyPr>
          <a:p>
            <a:pPr algn="r" marR="56896" indent="0">
              <a:spcBef>
                <a:spcPts val="2940"/>
              </a:spcBef>
            </a:pPr>
            <a:r>
              <a:rPr lang="it" sz="700">
                <a:latin typeface="Palatino Linotype"/>
              </a:rPr>
              <a:t>ISBN 88-213-0591-0</a:t>
            </a:r>
          </a:p>
        </p:txBody>
      </p:sp>
      <p:sp>
        <p:nvSpPr>
          <p:cNvPr id="4" name=""/>
          <p:cNvSpPr/>
          <p:nvPr/>
        </p:nvSpPr>
        <p:spPr>
          <a:xfrm>
            <a:off x="603504" y="6729984"/>
            <a:ext cx="448056" cy="158496"/>
          </a:xfrm>
          <a:prstGeom prst="rect">
            <a:avLst/>
          </a:prstGeom>
        </p:spPr>
        <p:txBody>
          <a:bodyPr lIns="0" tIns="0" rIns="0" bIns="0">
            <a:noAutofit/>
          </a:bodyPr>
          <a:p>
            <a:pPr marL="25400" indent="0"/>
            <a:r>
              <a:rPr lang="it" b="1" sz="1100" spc="50">
                <a:latin typeface="Arial"/>
              </a:rPr>
              <a:t>€8,00</a:t>
            </a:r>
          </a:p>
        </p:txBody>
      </p:sp>
      <p:sp>
        <p:nvSpPr>
          <p:cNvPr id="5" name=""/>
          <p:cNvSpPr/>
          <p:nvPr/>
        </p:nvSpPr>
        <p:spPr>
          <a:xfrm>
            <a:off x="3419856" y="6736080"/>
            <a:ext cx="91440" cy="121920"/>
          </a:xfrm>
          <a:prstGeom prst="rect">
            <a:avLst/>
          </a:prstGeom>
        </p:spPr>
        <p:txBody>
          <a:bodyPr lIns="0" tIns="0" rIns="0" bIns="0">
            <a:noAutofit/>
          </a:bodyPr>
          <a:p>
            <a:pPr marL="25400" indent="0"/>
            <a:r>
              <a:rPr lang="it" sz="950">
                <a:latin typeface="Palatino Linotype"/>
              </a:rPr>
              <a:t>9</a:t>
            </a:r>
          </a:p>
        </p:txBody>
      </p:sp>
      <p:sp>
        <p:nvSpPr>
          <p:cNvPr id="6" name=""/>
          <p:cNvSpPr/>
          <p:nvPr/>
        </p:nvSpPr>
        <p:spPr>
          <a:xfrm>
            <a:off x="3587496" y="6739128"/>
            <a:ext cx="460248" cy="118872"/>
          </a:xfrm>
          <a:prstGeom prst="rect">
            <a:avLst/>
          </a:prstGeom>
        </p:spPr>
        <p:txBody>
          <a:bodyPr lIns="0" tIns="0" rIns="0" bIns="0">
            <a:noAutofit/>
          </a:bodyPr>
          <a:p>
            <a:pPr marL="25400" indent="0"/>
            <a:r>
              <a:rPr lang="it" sz="950" spc="150">
                <a:latin typeface="Palatino Linotype"/>
              </a:rPr>
              <a:t>788821</a:t>
            </a:r>
          </a:p>
        </p:txBody>
      </p:sp>
      <p:sp>
        <p:nvSpPr>
          <p:cNvPr id="7" name=""/>
          <p:cNvSpPr/>
          <p:nvPr/>
        </p:nvSpPr>
        <p:spPr>
          <a:xfrm>
            <a:off x="4096512" y="6739128"/>
            <a:ext cx="475488" cy="118872"/>
          </a:xfrm>
          <a:prstGeom prst="rect">
            <a:avLst/>
          </a:prstGeom>
        </p:spPr>
        <p:txBody>
          <a:bodyPr lIns="0" tIns="0" rIns="0" bIns="0">
            <a:noAutofit/>
          </a:bodyPr>
          <a:p>
            <a:pPr marL="25400" indent="0"/>
            <a:r>
              <a:rPr lang="it" sz="950" spc="150">
                <a:latin typeface="Palatino Linotype"/>
              </a:rPr>
              <a:t>305917</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2064" y="573024"/>
            <a:ext cx="3962400" cy="6382512"/>
          </a:xfrm>
          <a:prstGeom prst="rect">
            <a:avLst/>
          </a:prstGeom>
        </p:spPr>
        <p:txBody>
          <a:bodyPr lIns="0" tIns="0" rIns="0" bIns="0">
            <a:noAutofit/>
          </a:bodyPr>
          <a:p>
            <a:pPr algn="just" marL="12700" indent="0">
              <a:lnSpc>
                <a:spcPts val="1248"/>
              </a:lnSpc>
              <a:spcAft>
                <a:spcPts val="1680"/>
              </a:spcAft>
            </a:pPr>
            <a:r>
              <a:rPr lang="it" sz="1050">
                <a:latin typeface="Palatino Linotype"/>
              </a:rPr>
              <a:t>eucaristico, infatti, composto per la festa del </a:t>
            </a:r>
            <a:r>
              <a:rPr lang="it" b="1" i="1" sz="1000">
                <a:latin typeface="Palatino Linotype"/>
              </a:rPr>
              <a:t>Corpus Domini,</a:t>
            </a:r>
            <a:r>
              <a:rPr lang="it" sz="1050">
                <a:latin typeface="Palatino Linotype"/>
              </a:rPr>
              <a:t> san Tommaso d'Aquino così celebra il mistero: «Adombrato nelle figure: immolato in Isacco, indicato nell'agnello pasquale, dato ai padri come manna» (Sequenza: </a:t>
            </a:r>
            <a:r>
              <a:rPr lang="it" b="1" i="1" sz="1000">
                <a:latin typeface="Palatino Linotype"/>
              </a:rPr>
              <a:t>Lauda Sion Salvatorem).</a:t>
            </a:r>
          </a:p>
          <a:p>
            <a:pPr algn="just" marL="12700" indent="0">
              <a:spcAft>
                <a:spcPts val="1050"/>
              </a:spcAft>
            </a:pPr>
            <a:r>
              <a:rPr lang="it" b="1" sz="1100">
                <a:latin typeface="Arial"/>
              </a:rPr>
              <a:t>2. L’Eucaristia mistero pasquale del Signore</a:t>
            </a:r>
          </a:p>
          <a:p>
            <a:pPr algn="just" marL="12700" marR="12700" indent="177800">
              <a:lnSpc>
                <a:spcPts val="1248"/>
              </a:lnSpc>
            </a:pPr>
            <a:r>
              <a:rPr lang="it" sz="1050">
                <a:latin typeface="Palatino Linotype"/>
              </a:rPr>
              <a:t>Nella tradizione e nel culto ebraico il pasto rituale, che istituisce la cena ebraica, viene fatto risalire alle parole del Signore: «Mangerai dunque a sazietà e benedirai il Signore tuo Dio a causa del paese fertile che ti ha dato» (</a:t>
            </a:r>
            <a:r>
              <a:rPr lang="it" b="1" i="1" sz="1000">
                <a:latin typeface="Palatino Linotype"/>
              </a:rPr>
              <a:t>Dt</a:t>
            </a:r>
            <a:r>
              <a:rPr lang="it" sz="1050">
                <a:latin typeface="Palatino Linotype"/>
              </a:rPr>
              <a:t> 8,10). Nel rito del pasto rituale era presente da parte dell'uomo la lode (</a:t>
            </a:r>
            <a:r>
              <a:rPr lang="it" b="1" i="1" sz="1000">
                <a:latin typeface="Palatino Linotype"/>
              </a:rPr>
              <a:t>euloghia</a:t>
            </a:r>
            <a:r>
              <a:rPr lang="it" sz="1050">
                <a:latin typeface="Palatino Linotype"/>
              </a:rPr>
              <a:t>) e la benedizione </a:t>
            </a:r>
            <a:r>
              <a:rPr lang="it" b="1" i="1" sz="1000">
                <a:latin typeface="Palatino Linotype"/>
              </a:rPr>
              <a:t>(berakà)</a:t>
            </a:r>
            <a:r>
              <a:rPr lang="it" sz="1050">
                <a:latin typeface="Palatino Linotype"/>
              </a:rPr>
              <a:t> a Dio, sia per il dono della vita umana, sia per quello della terra fertile. In seguito questo rito della cena ebraica comprese tre parti: il rito del calice con una prima benedizione e la lettura di </a:t>
            </a:r>
            <a:r>
              <a:rPr lang="it" b="1" i="1" sz="1000">
                <a:latin typeface="Palatino Linotype"/>
              </a:rPr>
              <a:t>Gn</a:t>
            </a:r>
            <a:r>
              <a:rPr lang="it" sz="1050">
                <a:latin typeface="Palatino Linotype"/>
              </a:rPr>
              <a:t> 1,31 - 2,1-3; una seconda benedizione per la santificazione del sabato; infine il rito del pane distribuito ai presenti alla cena, che si concludeva con la preghiera della </a:t>
            </a:r>
            <a:r>
              <a:rPr lang="it" b="1" i="1" sz="1000">
                <a:latin typeface="Palatino Linotype"/>
              </a:rPr>
              <a:t>Birkat ha-Mazon.</a:t>
            </a:r>
            <a:r>
              <a:rPr lang="it" sz="1050">
                <a:latin typeface="Palatino Linotype"/>
              </a:rPr>
              <a:t> La struttura di questa liturgia, ancora viva al tempo di Gesù, fu praticata anche dalla Chiesa delle origini, che ci ha lasciato una chiara documentazione nel vangelo di Luca (cf </a:t>
            </a:r>
            <a:r>
              <a:rPr lang="it" b="1" i="1" sz="1000">
                <a:latin typeface="Palatino Linotype"/>
              </a:rPr>
              <a:t>Le</a:t>
            </a:r>
            <a:r>
              <a:rPr lang="it" sz="1050">
                <a:latin typeface="Palatino Linotype"/>
              </a:rPr>
              <a:t> 22,14-20), nella lettera ai Corinzi (cf </a:t>
            </a:r>
            <a:r>
              <a:rPr lang="it" b="1" i="1" sz="1000">
                <a:latin typeface="Palatino Linotype"/>
              </a:rPr>
              <a:t>ICor</a:t>
            </a:r>
            <a:r>
              <a:rPr lang="it" sz="1050">
                <a:latin typeface="Palatino Linotype"/>
              </a:rPr>
              <a:t> 10,16-17) e nella </a:t>
            </a:r>
            <a:r>
              <a:rPr lang="it" b="1" i="1" sz="1000">
                <a:latin typeface="Palatino Linotype"/>
              </a:rPr>
              <a:t>Didaché</a:t>
            </a:r>
            <a:r>
              <a:rPr lang="it" sz="1050">
                <a:latin typeface="Palatino Linotype"/>
              </a:rPr>
              <a:t> (9-10).</a:t>
            </a:r>
          </a:p>
          <a:p>
            <a:pPr algn="just" marL="12700" marR="12700" indent="177800">
              <a:lnSpc>
                <a:spcPts val="1248"/>
              </a:lnSpc>
            </a:pPr>
            <a:r>
              <a:rPr lang="it" sz="1050">
                <a:latin typeface="Palatino Linotype"/>
              </a:rPr>
              <a:t>Sappiamo, infatti, che al tempo di Gesù questo rito, come la pasqua ebraica, si svolgeva in parte nel tempio di Gerusalemme con l'immolazione dell'agnello e poi nelle case ebraiche con la consumazione della vittima durante la cena in famiglia, dove si spiegavano i riti e si ricordavano i fatti dell'Esodo (cf </a:t>
            </a:r>
            <a:r>
              <a:rPr lang="it" b="1" i="1" sz="1000">
                <a:latin typeface="Palatino Linotype"/>
              </a:rPr>
              <a:t>Gn</a:t>
            </a:r>
            <a:r>
              <a:rPr lang="it" sz="1050">
                <a:latin typeface="Palatino Linotype"/>
              </a:rPr>
              <a:t> 1,28; 9,1; 12,2-3; </a:t>
            </a:r>
            <a:r>
              <a:rPr lang="it" b="1" i="1" sz="1000">
                <a:latin typeface="Palatino Linotype"/>
              </a:rPr>
              <a:t>Le</a:t>
            </a:r>
            <a:r>
              <a:rPr lang="it" sz="1050">
                <a:latin typeface="Palatino Linotype"/>
              </a:rPr>
              <a:t> 1,69-79). La pasqua ebraica era dunque memoriale e attesa sia dell'Esodo sia della venuta del Messia. Nel cenacolo Gesù celebrando questa cena con i suoi discepoli istituì l'Eucaristia e realizzò la figura che si attendeva, cioè l'immolazione dell'Agnello di Dio: «Poi, preso un pane, rese grazie, lo spezzò e lo diede loro dicendo: Questo è il mio corpo che è dato per voi; fate questo in memoria di me» </a:t>
            </a:r>
            <a:r>
              <a:rPr lang="it" b="1" i="1" sz="1000">
                <a:latin typeface="Palatino Linotype"/>
              </a:rPr>
              <a:t>(Le</a:t>
            </a:r>
            <a:r>
              <a:rPr lang="it" sz="1050">
                <a:latin typeface="Palatino Linotype"/>
              </a:rPr>
              <a:t> 22,19; cf </a:t>
            </a:r>
            <a:r>
              <a:rPr lang="it" b="1" i="1" sz="1000">
                <a:latin typeface="Palatino Linotype"/>
              </a:rPr>
              <a:t>Mt</a:t>
            </a:r>
            <a:r>
              <a:rPr lang="it" sz="1050">
                <a:latin typeface="Palatino Linotype"/>
              </a:rPr>
              <a:t> 26,26-28; Me 14,22-23). Sant'Efrem commenterà la pasqua celebrata dal Signore con queste parole: «Il Signore mangiò la piccola pasqua e diventò lui stesso la grande Pasqua; la pasqua si sostituì alla Pasqua, la festa alla festa. Ecco la pasqua che passa e la Pasqua che non passa: ecco la figura e il suo compimento» </a:t>
            </a:r>
            <a:r>
              <a:rPr lang="it" b="1" i="1" sz="1000">
                <a:latin typeface="Palatino Linotype"/>
              </a:rPr>
              <a:t>(Inni sulla crocifissione,</a:t>
            </a:r>
            <a:r>
              <a:rPr lang="it" sz="1050">
                <a:latin typeface="Palatino Linotype"/>
              </a:rPr>
              <a:t> 3,2).</a:t>
            </a:r>
          </a:p>
        </p:txBody>
      </p:sp>
      <p:sp>
        <p:nvSpPr>
          <p:cNvPr id="3" name=""/>
          <p:cNvSpPr/>
          <p:nvPr/>
        </p:nvSpPr>
        <p:spPr>
          <a:xfrm>
            <a:off x="4343400" y="7040880"/>
            <a:ext cx="140208" cy="128016"/>
          </a:xfrm>
          <a:prstGeom prst="rect">
            <a:avLst/>
          </a:prstGeom>
        </p:spPr>
        <p:txBody>
          <a:bodyPr lIns="0" tIns="0" rIns="0" bIns="0">
            <a:noAutofit/>
          </a:bodyPr>
          <a:p>
            <a:pPr marL="25400" indent="0"/>
            <a:r>
              <a:rPr lang="it" sz="1050" spc="-100">
                <a:latin typeface="Palatino Linotype"/>
              </a:rPr>
              <a:t>11</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79704" y="579120"/>
            <a:ext cx="4005072" cy="3508248"/>
          </a:xfrm>
          <a:prstGeom prst="rect">
            <a:avLst/>
          </a:prstGeom>
        </p:spPr>
        <p:txBody>
          <a:bodyPr lIns="0" tIns="0" rIns="0" bIns="0">
            <a:noAutofit/>
          </a:bodyPr>
          <a:p>
            <a:pPr algn="just" marL="12700" marR="37084" indent="177800">
              <a:lnSpc>
                <a:spcPts val="1248"/>
              </a:lnSpc>
              <a:spcAft>
                <a:spcPts val="1680"/>
              </a:spcAft>
            </a:pPr>
            <a:r>
              <a:rPr lang="it" sz="1050">
                <a:latin typeface="Palatino Linotype"/>
              </a:rPr>
              <a:t>Con la venuta di Gesù siamo nella pienezza del tempo e l'Eu-caristia ormai è presente come realtà ed evento. Nell'ultima cena, infatti, il Signore, comandando ai discepoli di fare il rito in suo memoria: «Fate questo in memoria di me» </a:t>
            </a:r>
            <a:r>
              <a:rPr lang="it" b="1" i="1" sz="1000">
                <a:latin typeface="Palatino Linotype"/>
              </a:rPr>
              <a:t>(Le</a:t>
            </a:r>
            <a:r>
              <a:rPr lang="it" sz="1050">
                <a:latin typeface="Palatino Linotype"/>
              </a:rPr>
              <a:t> 22,19), istituisce la prima celebrazione eucaristica. Il pane e il vino che Gesù benedice e distribuisce ai suoi sono il suo corpo e il suo sangue, e successivamente nella vita della Chiesa l'Eucaristia sarà annuncio della passione, morte e risurrezione del Signore nell'attesa del suo ritorno (cf </a:t>
            </a:r>
            <a:r>
              <a:rPr lang="it" b="1" i="1" sz="1000">
                <a:latin typeface="Palatino Linotype"/>
              </a:rPr>
              <a:t>ICor</a:t>
            </a:r>
            <a:r>
              <a:rPr lang="it" sz="1050">
                <a:latin typeface="Palatino Linotype"/>
              </a:rPr>
              <a:t> 11,26). Il fatto, allora, che fonda e istituisce il mistero eucaristico è, dunque, la morte e la risurrezione di Cristo, la sua vita donata per amore in vista della salvezza di tutti gli uomini, come afferma la Scrittura: «Cristo vi ha amato e ha dato se stesso per noi, offrendosi a Dio in sacrificio di soave odore» </a:t>
            </a:r>
            <a:r>
              <a:rPr lang="it" b="1" i="1" sz="1000">
                <a:latin typeface="Palatino Linotype"/>
              </a:rPr>
              <a:t>(Ef </a:t>
            </a:r>
            <a:r>
              <a:rPr lang="it" sz="1050">
                <a:latin typeface="Palatino Linotype"/>
              </a:rPr>
              <a:t>5,2). Su questa vita donata risiede l'alleanza con la Chiesa, Cristo diventa la nostra pasqua (cf </a:t>
            </a:r>
            <a:r>
              <a:rPr lang="it" b="1" i="1" sz="1000">
                <a:latin typeface="Palatino Linotype"/>
              </a:rPr>
              <a:t>ICor</a:t>
            </a:r>
            <a:r>
              <a:rPr lang="it" sz="1050">
                <a:latin typeface="Palatino Linotype"/>
              </a:rPr>
              <a:t> 5,7), la forza della vita cristiana e la certezza della salvezza del mondo. Dirà sant'Ambrogio: «Ora, fa' attenzione se sia più eccellente il pane degli angeli o la carne di Cristo, la quale è indubbiamente un corpo che dà la vita [...]. Quell'evento era figura, questo è verità» </a:t>
            </a:r>
            <a:r>
              <a:rPr lang="it" b="1" i="1" sz="1000">
                <a:latin typeface="Palatino Linotype"/>
              </a:rPr>
              <a:t>(De Mysteriis,</a:t>
            </a:r>
            <a:r>
              <a:rPr lang="it" sz="1050">
                <a:latin typeface="Palatino Linotype"/>
              </a:rPr>
              <a:t> 47).</a:t>
            </a:r>
          </a:p>
          <a:p>
            <a:pPr marL="292100" indent="-292100">
              <a:spcAft>
                <a:spcPts val="1050"/>
              </a:spcAft>
            </a:pPr>
            <a:r>
              <a:rPr lang="it" b="1" sz="1100">
                <a:latin typeface="Arial"/>
              </a:rPr>
              <a:t>3. Gesù e il «pane di vita» (Gv 6,35)</a:t>
            </a:r>
          </a:p>
        </p:txBody>
      </p:sp>
      <p:sp>
        <p:nvSpPr>
          <p:cNvPr id="3" name=""/>
          <p:cNvSpPr/>
          <p:nvPr/>
        </p:nvSpPr>
        <p:spPr>
          <a:xfrm>
            <a:off x="679704" y="4233672"/>
            <a:ext cx="3989832" cy="2702052"/>
          </a:xfrm>
          <a:prstGeom prst="rect">
            <a:avLst/>
          </a:prstGeom>
        </p:spPr>
        <p:txBody>
          <a:bodyPr lIns="0" tIns="0" rIns="0" bIns="0">
            <a:noAutofit/>
          </a:bodyPr>
          <a:p>
            <a:pPr algn="just" marL="12700" marR="21844" indent="177800">
              <a:lnSpc>
                <a:spcPts val="1236"/>
              </a:lnSpc>
              <a:spcBef>
                <a:spcPts val="1050"/>
              </a:spcBef>
              <a:spcAft>
                <a:spcPts val="630"/>
              </a:spcAft>
            </a:pPr>
            <a:r>
              <a:rPr lang="it" sz="1050">
                <a:latin typeface="Palatino Linotype"/>
              </a:rPr>
              <a:t>Il vangelo di Giovanni parla dell'Eucaristia nel capitolo sesto, dove l'evangelista colloca Gesù in Galilea nella sinagoga di Cafarnao e invita il lettore a seguire il Maestro in uno dei momenti centrali e cruciali del suo ministero pubblico. Il credente è introdotto nel mistero della presenza di Gesù, che si rivela </a:t>
            </a:r>
            <a:r>
              <a:rPr lang="it" b="1" i="1" sz="1000">
                <a:latin typeface="Palatino Linotype"/>
              </a:rPr>
              <a:t>«pane di vita»,</a:t>
            </a:r>
            <a:r>
              <a:rPr lang="it" sz="1050">
                <a:latin typeface="Palatino Linotype"/>
              </a:rPr>
              <a:t> ed è invitato a prendere una decisione di fede nei suoi riguardi. Il testo del discorso di Cafarnao è stato accolto dalla Chiesa delle origini e Giovanni rilegge e interpreta l'insegnamento di Gesù per farlo calare dentro la vita della comunità cristiana.</a:t>
            </a:r>
          </a:p>
          <a:p>
            <a:pPr marL="292100" marR="21844" indent="-292100">
              <a:lnSpc>
                <a:spcPts val="1236"/>
              </a:lnSpc>
              <a:spcAft>
                <a:spcPts val="630"/>
              </a:spcAft>
            </a:pPr>
            <a:r>
              <a:rPr lang="it" i="1" sz="1100">
                <a:latin typeface="Arial"/>
              </a:rPr>
              <a:t>3.1. La composizione del discorso di Gesù sul «pane di vita» (Gv 2,22-59)</a:t>
            </a:r>
          </a:p>
          <a:p>
            <a:pPr algn="just" marL="12700" marR="21844" indent="177800">
              <a:lnSpc>
                <a:spcPts val="1248"/>
              </a:lnSpc>
            </a:pPr>
            <a:r>
              <a:rPr lang="it" sz="1050">
                <a:latin typeface="Palatino Linotype"/>
              </a:rPr>
              <a:t>Il discorso nella sinagoga di Cafarnao occupa quasi l'intero capitolo sesto e favorisce il suo carattere unitario. Esso è preceduto dal duplice segno della moltiplicazione dei pani (6,1-15), dal cammino di Gesù sopra le acque (6,16-21), ed è concluso dall'invito</a:t>
            </a:r>
          </a:p>
        </p:txBody>
      </p:sp>
      <p:sp>
        <p:nvSpPr>
          <p:cNvPr id="4" name=""/>
          <p:cNvSpPr/>
          <p:nvPr/>
        </p:nvSpPr>
        <p:spPr>
          <a:xfrm>
            <a:off x="661416" y="7054596"/>
            <a:ext cx="4008120" cy="108204"/>
          </a:xfrm>
          <a:prstGeom prst="rect">
            <a:avLst/>
          </a:prstGeom>
        </p:spPr>
        <p:txBody>
          <a:bodyPr lIns="0" tIns="0" rIns="0" bIns="0">
            <a:noAutofit/>
          </a:bodyPr>
          <a:p>
            <a:pPr marL="25400" indent="0"/>
            <a:r>
              <a:rPr lang="it" sz="1000">
                <a:latin typeface="Palatino Linotype"/>
              </a:rPr>
              <a:t>12</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51688" y="557784"/>
            <a:ext cx="3965448" cy="6321552"/>
          </a:xfrm>
          <a:prstGeom prst="rect">
            <a:avLst/>
          </a:prstGeom>
        </p:spPr>
        <p:txBody>
          <a:bodyPr lIns="0" tIns="0" rIns="0" bIns="0">
            <a:noAutofit/>
          </a:bodyPr>
          <a:p>
            <a:pPr algn="just" marL="12700" marR="12700" indent="0">
              <a:lnSpc>
                <a:spcPts val="1248"/>
              </a:lnSpc>
            </a:pPr>
            <a:r>
              <a:rPr lang="it" sz="1050">
                <a:latin typeface="Palatino Linotype"/>
              </a:rPr>
              <a:t>del Signore fatto ai discepoli di decidersi a seguirlo o meno (6,60-71). L'unità del capitolo si sviluppa attorno al tema della festa di Pasqua, come compimento-superamento nei confronti della festa ebraica e in genere del giudaismo.</a:t>
            </a:r>
          </a:p>
          <a:p>
            <a:pPr algn="just" marL="12700" marR="12700" indent="177800">
              <a:lnSpc>
                <a:spcPts val="1248"/>
              </a:lnSpc>
            </a:pPr>
            <a:r>
              <a:rPr lang="it" sz="1050">
                <a:latin typeface="Palatino Linotype"/>
              </a:rPr>
              <a:t>La pericope 6,22-59 segue lo schema tipico semita "a ondate", riprendendo i temi più volte e approfondendoli, e ha una struttura "a spirale" che sviluppa i pensieri a tappe, ma sempre in modo organico e chiaro.</a:t>
            </a:r>
          </a:p>
          <a:p>
            <a:pPr algn="just" marL="12700" marR="12700" indent="177800">
              <a:lnSpc>
                <a:spcPts val="1248"/>
              </a:lnSpc>
            </a:pPr>
            <a:r>
              <a:rPr lang="it" sz="1050">
                <a:latin typeface="Palatino Linotype"/>
              </a:rPr>
              <a:t>Il brano narrativo è abbastanza lineare e si compone di cinque sezioni:</a:t>
            </a:r>
          </a:p>
          <a:p>
            <a:pPr algn="just" marL="12700" indent="177800">
              <a:lnSpc>
                <a:spcPts val="1248"/>
              </a:lnSpc>
            </a:pPr>
            <a:r>
              <a:rPr lang="it" sz="1050">
                <a:latin typeface="Palatino Linotype"/>
              </a:rPr>
              <a:t>a)    la ricerca di Gesù (6,22-24)</a:t>
            </a:r>
          </a:p>
          <a:p>
            <a:pPr algn="just" marL="12700" indent="177800">
              <a:lnSpc>
                <a:spcPts val="1248"/>
              </a:lnSpc>
            </a:pPr>
            <a:r>
              <a:rPr lang="it" sz="1050">
                <a:latin typeface="Palatino Linotype"/>
              </a:rPr>
              <a:t>b)    dalle opere di Dio alla fede (6,25-29)</a:t>
            </a:r>
          </a:p>
          <a:p>
            <a:pPr algn="just" marL="12700" indent="177800">
              <a:lnSpc>
                <a:spcPts val="1248"/>
              </a:lnSpc>
            </a:pPr>
            <a:r>
              <a:rPr lang="it" sz="1050">
                <a:latin typeface="Palatino Linotype"/>
              </a:rPr>
              <a:t>c)    il pane del cielo è Gesù (6,30-40).</a:t>
            </a:r>
          </a:p>
          <a:p>
            <a:pPr algn="just" marL="12700" indent="177800">
              <a:lnSpc>
                <a:spcPts val="1248"/>
              </a:lnSpc>
            </a:pPr>
            <a:r>
              <a:rPr lang="it" sz="1050">
                <a:latin typeface="Palatino Linotype"/>
              </a:rPr>
              <a:t>d)    lo scandalo dell'umile origine di Gesù (6,41-51a).</a:t>
            </a:r>
          </a:p>
          <a:p>
            <a:pPr algn="just" marL="12700" indent="177800">
              <a:lnSpc>
                <a:spcPts val="1248"/>
              </a:lnSpc>
              <a:spcAft>
                <a:spcPts val="210"/>
              </a:spcAft>
            </a:pPr>
            <a:r>
              <a:rPr lang="it" sz="1050">
                <a:latin typeface="Palatino Linotype"/>
              </a:rPr>
              <a:t>e)    mangiare la carne del Figlio dell'Uomo (6,51b-59)</a:t>
            </a:r>
          </a:p>
          <a:p>
            <a:pPr algn="just" marL="12700" marR="12700" indent="177800">
              <a:lnSpc>
                <a:spcPts val="1248"/>
              </a:lnSpc>
              <a:spcAft>
                <a:spcPts val="630"/>
              </a:spcAft>
            </a:pPr>
            <a:r>
              <a:rPr lang="it" sz="1050">
                <a:latin typeface="Palatino Linotype"/>
              </a:rPr>
              <a:t>Per l'evangelista, Gesù è il pane celeste da credere e da mangiare per ottenere la salvezza. Chi accoglie nella fede e nell'obbedienza il mistero della parola e della persona del Verbo fatto carne, entra in intimità con Dio e possiede la vita eterna. Vediamo le singole parti e il loro contenuto teologico-spirituale.</a:t>
            </a:r>
          </a:p>
          <a:p>
            <a:pPr algn="just" marL="12700" indent="0">
              <a:spcAft>
                <a:spcPts val="1050"/>
              </a:spcAft>
            </a:pPr>
            <a:r>
              <a:rPr lang="it" sz="1100">
                <a:latin typeface="Arial"/>
              </a:rPr>
              <a:t>3.1.1. La ricerca di Gesù (6,22-24)</a:t>
            </a:r>
          </a:p>
          <a:p>
            <a:pPr algn="just" marL="12700" marR="12700" indent="177800">
              <a:lnSpc>
                <a:spcPts val="1248"/>
              </a:lnSpc>
            </a:pPr>
            <a:r>
              <a:rPr lang="it" sz="1050">
                <a:latin typeface="Palatino Linotype"/>
              </a:rPr>
              <a:t>Per incontrare Gesù e conoscerlo come il vero profeta inviato dal Padre, è necessario riunirsi, costituire una nuova comunità e mettersi in ricerca di lui. L'occasione, per ricreare la comunione con il Maestro, è data da alcuni galilei, che con delle barche giungono da Tiberiade verso il luogo dove il giorno precedente egli aveva compiuto il segno dei pani moltiplicati (6,1-15). Il giorno dopo la folla va verso Cafarnao per via mare alla ricerca del Signore.</a:t>
            </a:r>
          </a:p>
          <a:p>
            <a:pPr algn="just" marL="12700" marR="12700" indent="177800">
              <a:lnSpc>
                <a:spcPts val="1248"/>
              </a:lnSpc>
            </a:pPr>
            <a:r>
              <a:rPr lang="it" sz="1050">
                <a:latin typeface="Palatino Linotype"/>
              </a:rPr>
              <a:t>Giovanni intende ancora ima volta ricollegarsi al tema cristologico e richiamare la gente a oltrepassare il livello umano di interpretazione del segno per giungere alla comprensione dell'azione trascendente di Gesù. Il perenne desiderio di novità e il bisogno di appagamento della fame radicale, che è nell'intimo dell'uomo, spinge la gente a ricongiungersi con il Cristo. Essa è lontana dall'autentica fede, perché tutta proiettata verso la soddisfazione di se stessa e non verso la donazione agli altri, ma cerca e ritrova il Maestro perché bisognosa di lui.</a:t>
            </a:r>
          </a:p>
        </p:txBody>
      </p:sp>
      <p:sp>
        <p:nvSpPr>
          <p:cNvPr id="3" name=""/>
          <p:cNvSpPr/>
          <p:nvPr/>
        </p:nvSpPr>
        <p:spPr>
          <a:xfrm>
            <a:off x="4379976" y="7022592"/>
            <a:ext cx="152400" cy="128016"/>
          </a:xfrm>
          <a:prstGeom prst="rect">
            <a:avLst/>
          </a:prstGeom>
        </p:spPr>
        <p:txBody>
          <a:bodyPr lIns="0" tIns="0" rIns="0" bIns="0">
            <a:noAutofit/>
          </a:bodyPr>
          <a:p>
            <a:pPr marL="25400" indent="0"/>
            <a:r>
              <a:rPr lang="it" sz="1000">
                <a:latin typeface="Palatino Linotype"/>
              </a:rPr>
              <a:t>13</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52272" y="557784"/>
            <a:ext cx="2700528" cy="173736"/>
          </a:xfrm>
          <a:prstGeom prst="rect">
            <a:avLst/>
          </a:prstGeom>
        </p:spPr>
        <p:txBody>
          <a:bodyPr lIns="0" tIns="0" rIns="0" bIns="0">
            <a:noAutofit/>
          </a:bodyPr>
          <a:p>
            <a:pPr marL="10160" indent="0">
              <a:spcAft>
                <a:spcPts val="1050"/>
              </a:spcAft>
            </a:pPr>
            <a:r>
              <a:rPr lang="it" sz="1100">
                <a:latin typeface="Arial"/>
              </a:rPr>
              <a:t>3.1.2. Dalle opere di Dio alla fede (6,25-29)</a:t>
            </a:r>
          </a:p>
        </p:txBody>
      </p:sp>
      <p:sp>
        <p:nvSpPr>
          <p:cNvPr id="3" name=""/>
          <p:cNvSpPr/>
          <p:nvPr/>
        </p:nvSpPr>
        <p:spPr>
          <a:xfrm>
            <a:off x="637032" y="874776"/>
            <a:ext cx="3986784" cy="6047232"/>
          </a:xfrm>
          <a:prstGeom prst="rect">
            <a:avLst/>
          </a:prstGeom>
        </p:spPr>
        <p:txBody>
          <a:bodyPr lIns="0" tIns="0" rIns="0" bIns="0">
            <a:noAutofit/>
          </a:bodyPr>
          <a:p>
            <a:pPr algn="just" marL="25400" indent="177800">
              <a:lnSpc>
                <a:spcPts val="1248"/>
              </a:lnSpc>
              <a:spcBef>
                <a:spcPts val="1050"/>
              </a:spcBef>
            </a:pPr>
            <a:r>
              <a:rPr lang="it" sz="1050">
                <a:latin typeface="Palatino Linotype"/>
              </a:rPr>
              <a:t>I giudei ritrovano Gesù presso Cafarnao ed egli rivela loro la vera intenzione che li ha spinti a cercarlo: </a:t>
            </a:r>
            <a:r>
              <a:rPr lang="it" b="1" i="1" sz="1000">
                <a:latin typeface="Palatino Linotype"/>
              </a:rPr>
              <a:t>«perché avete mangiato pane fino a saziarvi»</a:t>
            </a:r>
            <a:r>
              <a:rPr lang="it" sz="1050">
                <a:latin typeface="Palatino Linotype"/>
              </a:rPr>
              <a:t> (v. 26). La moltitudine non aveva capito il segno dei pani fatto del Profeta di Nazaret e la sua portata spirituale. Davanti a questa chiusura e cecità Gesù esorta i suoi uditori a cercare un pane diverso da quello materiale e li invita a superare l'angusto orizzonte di vita in cui vivono e così passare dal piano umano a quello della fede e dello Spirito. Esiste, cioè, un nuovo ordine di vita che si fonda su Dio. Gli uomini possono introdurvisi solo attraverso la persona di Gesù. Egli possiede il sigillo di Dio, che è lo Spirito e il dinamismo divino dell'amore.</a:t>
            </a:r>
          </a:p>
          <a:p>
            <a:pPr algn="just" marL="25400" indent="177800">
              <a:lnSpc>
                <a:spcPts val="1248"/>
              </a:lnSpc>
            </a:pPr>
            <a:r>
              <a:rPr lang="it" sz="1050">
                <a:latin typeface="Palatino Linotype"/>
              </a:rPr>
              <a:t>Agli interlocutori di Gesù che domandano: </a:t>
            </a:r>
            <a:r>
              <a:rPr lang="it" b="1" i="1" sz="1000">
                <a:latin typeface="Palatino Linotype"/>
              </a:rPr>
              <a:t>«Che cosa dobbiamo fare per compiere le opere di Dio?»</a:t>
            </a:r>
            <a:r>
              <a:rPr lang="it" sz="1050">
                <a:latin typeface="Palatino Linotype"/>
              </a:rPr>
              <a:t> (v. 28), il Maestro risponde che Dio esige da loro non l'osservanza di nuovi precetti e di altre opere cultuali, ma soltanto un'unica opera: l'adesione al piano di Dio e credere che egli è il rivelatore del Padre, il suo inviato e il datore della vita stessa di Dio. La sua missione di salvezza allora va colta nella fede (cf 3,15-17.36; 5,24). Si tratta di passare dalle </a:t>
            </a:r>
            <a:r>
              <a:rPr lang="it" b="1" i="1" sz="1000">
                <a:latin typeface="Palatino Linotype"/>
              </a:rPr>
              <a:t>opere all'opera:</a:t>
            </a:r>
            <a:r>
              <a:rPr lang="it" sz="1050">
                <a:latin typeface="Palatino Linotype"/>
              </a:rPr>
              <a:t> lasciarsi cioè coinvolgere da Dio e aderire nella fede alla persona di Gesù.</a:t>
            </a:r>
          </a:p>
          <a:p>
            <a:pPr algn="just" marL="25400" indent="177800">
              <a:lnSpc>
                <a:spcPts val="1248"/>
              </a:lnSpc>
              <a:spcAft>
                <a:spcPts val="630"/>
              </a:spcAft>
            </a:pPr>
            <a:r>
              <a:rPr lang="it" sz="1050">
                <a:latin typeface="Palatino Linotype"/>
              </a:rPr>
              <a:t>L'invito fatto da Gesù ai suoi discepoli interlocutori, di cercare il cibo che non perisce, è da questi inteso secondo la loro mentalità giudaica. C'è una contrapposizione dialettica tra la mentalità della folla e quella di Gesù. Essa si esprime con le </a:t>
            </a:r>
            <a:r>
              <a:rPr lang="it" b="1" i="1" sz="1000">
                <a:latin typeface="Palatino Linotype"/>
              </a:rPr>
              <a:t>opere</a:t>
            </a:r>
            <a:r>
              <a:rPr lang="it" sz="1050">
                <a:latin typeface="Palatino Linotype"/>
              </a:rPr>
              <a:t> e con </a:t>
            </a:r>
            <a:r>
              <a:rPr lang="it" b="1" i="1" sz="1000">
                <a:latin typeface="Palatino Linotype"/>
              </a:rPr>
              <a:t>l'opera </a:t>
            </a:r>
            <a:r>
              <a:rPr lang="it" sz="1050">
                <a:latin typeface="Palatino Linotype"/>
              </a:rPr>
              <a:t>(w. 28-29). Gesù, invece, richiede solo l'opera radicale della fede in lui, fede che va rinnovata ogni giorno per diventare discepoli del Signore.</a:t>
            </a:r>
          </a:p>
          <a:p>
            <a:pPr marL="25400" indent="0">
              <a:spcAft>
                <a:spcPts val="1050"/>
              </a:spcAft>
            </a:pPr>
            <a:r>
              <a:rPr lang="it" sz="1100">
                <a:latin typeface="Arial"/>
              </a:rPr>
              <a:t>3.1.3. Il pane del cielo è Gesù (6,30-40)</a:t>
            </a:r>
          </a:p>
          <a:p>
            <a:pPr algn="just" marL="25400" indent="177800">
              <a:lnSpc>
                <a:spcPts val="1248"/>
              </a:lnSpc>
            </a:pPr>
            <a:r>
              <a:rPr lang="it" sz="1050">
                <a:latin typeface="Palatino Linotype"/>
              </a:rPr>
              <a:t>La folla purtroppo non crede ed esige da Gesù un segno simile a quello della manna, mangiata dai padri nel tempo del deserto (v. 31). La diversa concezione sul «segno» divide la gente da Gesù. Il Maestro esige una fede senza condizioni nella sua missione. Questa, invece, fonda la sua fede su miracoli straordinari da vedere con i propri occhi. Non è difficile scorgere in questo testo ima viva controversia sorta non solo al tempo di Gesù, ma altresì, al tempo dell'evangelista, tra sinagoga e Chiesa primitiva, circa la missione</a:t>
            </a:r>
          </a:p>
        </p:txBody>
      </p:sp>
      <p:sp>
        <p:nvSpPr>
          <p:cNvPr id="4" name=""/>
          <p:cNvSpPr/>
          <p:nvPr/>
        </p:nvSpPr>
        <p:spPr>
          <a:xfrm>
            <a:off x="643128" y="7013448"/>
            <a:ext cx="155448" cy="128016"/>
          </a:xfrm>
          <a:prstGeom prst="rect">
            <a:avLst/>
          </a:prstGeom>
        </p:spPr>
        <p:txBody>
          <a:bodyPr lIns="0" tIns="0" rIns="0" bIns="0">
            <a:noAutofit/>
          </a:bodyPr>
          <a:p>
            <a:pPr marL="25400" indent="0"/>
            <a:r>
              <a:rPr lang="it" sz="1000">
                <a:latin typeface="Palatino Linotype"/>
              </a:rPr>
              <a:t>14</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33400" y="530352"/>
            <a:ext cx="3965448" cy="6373368"/>
          </a:xfrm>
          <a:prstGeom prst="rect">
            <a:avLst/>
          </a:prstGeom>
        </p:spPr>
        <p:txBody>
          <a:bodyPr lIns="0" tIns="0" rIns="0" bIns="0">
            <a:noAutofit/>
          </a:bodyPr>
          <a:p>
            <a:pPr algn="just" marL="25400" indent="0">
              <a:lnSpc>
                <a:spcPts val="1248"/>
              </a:lnSpc>
            </a:pPr>
            <a:r>
              <a:rPr lang="it" sz="1050">
                <a:latin typeface="Palatino Linotype"/>
              </a:rPr>
              <a:t>del profeta di Nazaret. Compiere solo prodigi e miracoli non è la strada tracciata dal Padre. Gesù non segue le pretese umane ma la volontà di Dio.</a:t>
            </a:r>
          </a:p>
          <a:p>
            <a:pPr algn="just" marL="12700" marR="12700" indent="177800">
              <a:lnSpc>
                <a:spcPts val="1248"/>
              </a:lnSpc>
            </a:pPr>
            <a:r>
              <a:rPr lang="it" sz="1050">
                <a:latin typeface="Palatino Linotype"/>
              </a:rPr>
              <a:t>Tutta la tradizione giudaica aveva ricordato spesso, come dimostra il versetto 31, il miracolo della manna: «E piovve su di loro la manna come cibo e dette loro pane venuto dal cielo» (</a:t>
            </a:r>
            <a:r>
              <a:rPr lang="it" b="1" i="1" sz="1000">
                <a:latin typeface="Palatino Linotype"/>
              </a:rPr>
              <a:t>Sai</a:t>
            </a:r>
            <a:r>
              <a:rPr lang="it" sz="1050">
                <a:latin typeface="Palatino Linotype"/>
              </a:rPr>
              <a:t> 78,24; 105,40; </a:t>
            </a:r>
            <a:r>
              <a:rPr lang="it" b="1" i="1" sz="1000">
                <a:latin typeface="Palatino Linotype"/>
              </a:rPr>
              <a:t>Es</a:t>
            </a:r>
            <a:r>
              <a:rPr lang="it" sz="1050">
                <a:latin typeface="Palatino Linotype"/>
              </a:rPr>
              <a:t> 16,4.15). Tre rilievi si possono fare al testo: la contrapposizione Mosè </a:t>
            </a:r>
            <a:r>
              <a:rPr lang="it" b="1" i="1" sz="1000">
                <a:latin typeface="Palatino Linotype"/>
              </a:rPr>
              <a:t>e il Padre,</a:t>
            </a:r>
            <a:r>
              <a:rPr lang="it" sz="1050">
                <a:latin typeface="Palatino Linotype"/>
              </a:rPr>
              <a:t> l'uso del verbo </a:t>
            </a:r>
            <a:r>
              <a:rPr lang="it" b="1" i="1" sz="1000">
                <a:latin typeface="Palatino Linotype"/>
              </a:rPr>
              <a:t>dette</a:t>
            </a:r>
            <a:r>
              <a:rPr lang="it" sz="1050">
                <a:latin typeface="Palatino Linotype"/>
              </a:rPr>
              <a:t> e </a:t>
            </a:r>
            <a:r>
              <a:rPr lang="it" b="1" i="1" sz="1000">
                <a:latin typeface="Palatino Linotype"/>
              </a:rPr>
              <a:t>dà,</a:t>
            </a:r>
            <a:r>
              <a:rPr lang="it" sz="1050">
                <a:latin typeface="Palatino Linotype"/>
              </a:rPr>
              <a:t> l'accentuazione </a:t>
            </a:r>
            <a:r>
              <a:rPr lang="it" b="1" i="1" sz="1000">
                <a:latin typeface="Palatino Linotype"/>
              </a:rPr>
              <a:t>pane dal cielo</a:t>
            </a:r>
            <a:r>
              <a:rPr lang="it" sz="1050">
                <a:latin typeface="Palatino Linotype"/>
              </a:rPr>
              <a:t> e </a:t>
            </a:r>
            <a:r>
              <a:rPr lang="it" b="1" i="1" sz="1000">
                <a:latin typeface="Palatino Linotype"/>
              </a:rPr>
              <a:t>pane vero dal cielo.</a:t>
            </a:r>
            <a:r>
              <a:rPr lang="it" sz="1050">
                <a:latin typeface="Palatino Linotype"/>
              </a:rPr>
              <a:t> Nel passato Mosè diede il pane dal cielo tramite il dono di Dio, nel presente, invece, è il Padre che continuamente dona il vero pane che discende dal cielo e dà la vita al mondo. Quest'ultimo per la sua qualità è superiore alla manna del deserto, perché questo pane sarebbe diventato il nuovo dono del profeta escatologico dei tempi messianici (cf. </a:t>
            </a:r>
            <a:r>
              <a:rPr lang="it" b="1" i="1" sz="1000">
                <a:latin typeface="Palatino Linotype"/>
              </a:rPr>
              <a:t>Es</a:t>
            </a:r>
            <a:r>
              <a:rPr lang="it" sz="1050">
                <a:latin typeface="Palatino Linotype"/>
              </a:rPr>
              <a:t> 16,4; </a:t>
            </a:r>
            <a:r>
              <a:rPr lang="it" b="1" i="1" sz="1000">
                <a:latin typeface="Palatino Linotype"/>
              </a:rPr>
              <a:t>Ne </a:t>
            </a:r>
            <a:r>
              <a:rPr lang="it" sz="1050">
                <a:latin typeface="Palatino Linotype"/>
              </a:rPr>
              <a:t>9,15; </a:t>
            </a:r>
            <a:r>
              <a:rPr lang="it" b="1" i="1" sz="1000">
                <a:latin typeface="Palatino Linotype"/>
              </a:rPr>
              <a:t>Sap</a:t>
            </a:r>
            <a:r>
              <a:rPr lang="it" sz="1050">
                <a:latin typeface="Palatino Linotype"/>
              </a:rPr>
              <a:t> 16,20ss).</a:t>
            </a:r>
          </a:p>
          <a:p>
            <a:pPr algn="just" marL="12700" marR="12700" indent="177800">
              <a:lnSpc>
                <a:spcPts val="1248"/>
              </a:lnSpc>
            </a:pPr>
            <a:r>
              <a:rPr lang="it" sz="1050">
                <a:latin typeface="Palatino Linotype"/>
              </a:rPr>
              <a:t>La risposta di Gesù contesta l'affermazione dei suoi interlocutori e offre una retta interpretazione del testo biblico citato. La manna che alimentava il popolo nel deserto e scendeva dal cielo, non era stata data da Mosè, né tanto meno era il pane dal cielo. Il </a:t>
            </a:r>
            <a:r>
              <a:rPr lang="it" b="1" i="1" sz="1000">
                <a:latin typeface="Palatino Linotype"/>
              </a:rPr>
              <a:t>vero pane dal cielo</a:t>
            </a:r>
            <a:r>
              <a:rPr lang="it" sz="1050">
                <a:latin typeface="Palatino Linotype"/>
              </a:rPr>
              <a:t> è dato dal Padre di Gesù ed esprime l'amore stesso di Dio per gli uomini (v. 32). Anzi, il pane di Dio coincide con la persona stessa di Gesù, che è venuto nel mondo, proveniente da Dio come suo dono (cf. 1,11.14; 3,13.16) e fonte di vita (5,26). Su questo tema viene anche evidenziata da Giovanni la sottile polemica con la sinagoga circa l'oggetto della rivelazione messianica: il cibo autentico non sta nel dono di Mosè e nella Legge, come si pensava, ma nel dono del Figlio, che il Padre offre agli uomini.</a:t>
            </a:r>
          </a:p>
          <a:p>
            <a:pPr algn="just" marL="12700" marR="12700" indent="177800">
              <a:lnSpc>
                <a:spcPts val="1248"/>
              </a:lnSpc>
            </a:pPr>
            <a:r>
              <a:rPr lang="it" sz="1050">
                <a:latin typeface="Palatino Linotype"/>
              </a:rPr>
              <a:t>Alla dichiarazione di Gesù segue una nuova incomprensione, che lo spinge ad affrontare direttamente l'argomento della sua identità: </a:t>
            </a:r>
            <a:r>
              <a:rPr lang="it" b="1" i="1" sz="1000">
                <a:latin typeface="Palatino Linotype"/>
              </a:rPr>
              <a:t>«Io sono il pane della vita»</a:t>
            </a:r>
            <a:r>
              <a:rPr lang="it" sz="1050">
                <a:latin typeface="Palatino Linotype"/>
              </a:rPr>
              <a:t> (v. 35). È lui il pane venuto dal cielo. È lui il dono di amore fatto dal Padre all'umanità. È lui la Parola da credere per gustare la vita eterna (cf. </a:t>
            </a:r>
            <a:r>
              <a:rPr lang="it" b="1" i="1" sz="1000">
                <a:latin typeface="Palatino Linotype"/>
              </a:rPr>
              <a:t>Gn 2,9;</a:t>
            </a:r>
            <a:r>
              <a:rPr lang="it" sz="1050">
                <a:latin typeface="Palatino Linotype"/>
              </a:rPr>
              <a:t> 3, 22-24; </a:t>
            </a:r>
            <a:r>
              <a:rPr lang="it" b="1" i="1" sz="1000">
                <a:latin typeface="Palatino Linotype"/>
              </a:rPr>
              <a:t>Pr</a:t>
            </a:r>
            <a:r>
              <a:rPr lang="it" sz="1050">
                <a:latin typeface="Palatino Linotype"/>
              </a:rPr>
              <a:t> 11,30; 13,12; 15,14). Gesù è il compimento-superamento della sapienza e della legge antica (cf. </a:t>
            </a:r>
            <a:r>
              <a:rPr lang="it" b="1" i="1" sz="1000">
                <a:latin typeface="Palatino Linotype"/>
              </a:rPr>
              <a:t>Pr</a:t>
            </a:r>
            <a:r>
              <a:rPr lang="it" sz="1050">
                <a:latin typeface="Palatino Linotype"/>
              </a:rPr>
              <a:t> 9,5-6; </a:t>
            </a:r>
            <a:r>
              <a:rPr lang="it" b="1" i="1" sz="1000">
                <a:latin typeface="Palatino Linotype"/>
              </a:rPr>
              <a:t>Sir</a:t>
            </a:r>
            <a:r>
              <a:rPr lang="it" sz="1050">
                <a:latin typeface="Palatino Linotype"/>
              </a:rPr>
              <a:t> 24,19-21) perché con lui non si ha più né fame né sete.</a:t>
            </a:r>
          </a:p>
          <a:p>
            <a:pPr algn="just" marL="12700" marR="12700" indent="177800">
              <a:lnSpc>
                <a:spcPts val="1248"/>
              </a:lnSpc>
            </a:pPr>
            <a:r>
              <a:rPr lang="it" sz="1050">
                <a:latin typeface="Palatino Linotype"/>
              </a:rPr>
              <a:t>La folla ancora non crede e Gesù denuncia questa diffusa incredulità (v. 36) affermando che la volontà salvifica del Padre è legata alla fede in lui: «</a:t>
            </a:r>
            <a:r>
              <a:rPr lang="it" b="1" i="1" sz="1000">
                <a:latin typeface="Palatino Linotype"/>
              </a:rPr>
              <a:t>Questa è la volontà del Padre mio, che chiunque riconosce il Figlio e aderisce a lui abbia la vita eterna»</a:t>
            </a:r>
            <a:r>
              <a:rPr lang="it" sz="1050">
                <a:latin typeface="Palatino Linotype"/>
              </a:rPr>
              <a:t> (v. 40). Le due mentalità sono chiaramente contrapposte: quella che confida nelle</a:t>
            </a:r>
          </a:p>
        </p:txBody>
      </p:sp>
      <p:sp>
        <p:nvSpPr>
          <p:cNvPr id="3" name=""/>
          <p:cNvSpPr/>
          <p:nvPr/>
        </p:nvSpPr>
        <p:spPr>
          <a:xfrm>
            <a:off x="4358640" y="6995160"/>
            <a:ext cx="152400" cy="128016"/>
          </a:xfrm>
          <a:prstGeom prst="rect">
            <a:avLst/>
          </a:prstGeom>
        </p:spPr>
        <p:txBody>
          <a:bodyPr lIns="0" tIns="0" rIns="0" bIns="0">
            <a:noAutofit/>
          </a:bodyPr>
          <a:p>
            <a:pPr marL="25400" indent="0"/>
            <a:r>
              <a:rPr lang="it" sz="1000">
                <a:latin typeface="Palatino Linotype"/>
              </a:rPr>
              <a:t>15</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6176" y="533400"/>
            <a:ext cx="3971544" cy="6364224"/>
          </a:xfrm>
          <a:prstGeom prst="rect">
            <a:avLst/>
          </a:prstGeom>
        </p:spPr>
        <p:txBody>
          <a:bodyPr lIns="0" tIns="0" rIns="0" bIns="0">
            <a:noAutofit/>
          </a:bodyPr>
          <a:p>
            <a:pPr algn="just" marL="12700" marR="12700" indent="0">
              <a:lnSpc>
                <a:spcPts val="1236"/>
              </a:lnSpc>
              <a:spcAft>
                <a:spcPts val="840"/>
              </a:spcAft>
            </a:pPr>
            <a:r>
              <a:rPr lang="it" sz="1050">
                <a:latin typeface="Palatino Linotype"/>
              </a:rPr>
              <a:t>opere e ha dato vita alla comunità nata dal Sinai e quella della fede, che confida nell'opera di Dio e ha originato la comunità della nuova alleanza in Gesù, pane della vita.</a:t>
            </a:r>
          </a:p>
          <a:p>
            <a:pPr algn="just" marL="12700" indent="0">
              <a:spcAft>
                <a:spcPts val="840"/>
              </a:spcAft>
            </a:pPr>
            <a:r>
              <a:rPr lang="it" sz="1100">
                <a:latin typeface="Arial"/>
              </a:rPr>
              <a:t>3.1.4. Lo scandalo dell’umile origine di Gesù (6,41-51a)</a:t>
            </a:r>
          </a:p>
          <a:p>
            <a:pPr algn="just" marL="12700" marR="12700" indent="177800">
              <a:lnSpc>
                <a:spcPts val="1248"/>
              </a:lnSpc>
            </a:pPr>
            <a:r>
              <a:rPr lang="it" sz="1050">
                <a:latin typeface="Palatino Linotype"/>
              </a:rPr>
              <a:t>Il dissenso e la protesta tra la folla per le rivelazioni di Gesù cresce. Le mormorazioni dei giudei sono contro le parole del Cristo, che ha affermato di essere il </a:t>
            </a:r>
            <a:r>
              <a:rPr lang="it" b="1" i="1" sz="1000">
                <a:latin typeface="Palatino Linotype"/>
              </a:rPr>
              <a:t>«pane disceso dal cielo».</a:t>
            </a:r>
            <a:r>
              <a:rPr lang="it" sz="1050">
                <a:latin typeface="Palatino Linotype"/>
              </a:rPr>
              <a:t> Egli viene rifiutato per la sua origine umile e terrena: </a:t>
            </a:r>
            <a:r>
              <a:rPr lang="it" b="1" i="1" sz="1000">
                <a:latin typeface="Palatino Linotype"/>
              </a:rPr>
              <a:t>«Non e, costui, Gesù, il figlio di Giuseppe, di cui conosciamo il padre e la madre?»</a:t>
            </a:r>
            <a:r>
              <a:rPr lang="it" sz="1050">
                <a:latin typeface="Palatino Linotype"/>
              </a:rPr>
              <a:t> (v. 42). Siamo di fronte allo scandalo dell'incarnazione del Figlio di Dio. Sant'Agostino nel commentare il mormorio della gente dice: «Essi erano lontani da quel pane celeste, ed erano incapaci di sentirne la fame. Avevano la bocca del cuore malata; avevano le orecchie aperte ma erano sordi; vedevano ma erano ciechi. Infatti, questo pane richiede la fame dell'uomo interiore» </a:t>
            </a:r>
            <a:r>
              <a:rPr lang="it" b="1" i="1" sz="1000">
                <a:latin typeface="Palatino Linotype"/>
              </a:rPr>
              <a:t>(In Johannem 26).</a:t>
            </a:r>
          </a:p>
          <a:p>
            <a:pPr algn="just" marL="12700" marR="12700" indent="177800">
              <a:lnSpc>
                <a:spcPts val="1248"/>
              </a:lnSpc>
            </a:pPr>
            <a:r>
              <a:rPr lang="it" sz="1050">
                <a:latin typeface="Palatino Linotype"/>
              </a:rPr>
              <a:t>Nella risposta Gesù aiuta i suoi interlocutori a riflettere sulla durezza del loro cuore, portando il discorso a un livello superiore, quello di Dio. Sviluppa poi la dinamica della fede ed enuncia le condizioni necessarie per credere in lui. Esse sono tre: l'attrazione del Padre, la docilità e l'ascolto di Dio: </a:t>
            </a:r>
            <a:r>
              <a:rPr lang="it" b="1" i="1" sz="1000">
                <a:latin typeface="Palatino Linotype"/>
              </a:rPr>
              <a:t>«Nessuno può venire a me se il Padre non lo attira a sé, ed io lo risusciterò nell'ultimo giorno. Sta scritto nei profeti: "Saranno tutti ammaestrati da Dio". Chi sta in ascolto del Padre ed è istruito da lui, viene a me»</a:t>
            </a:r>
            <a:r>
              <a:rPr lang="it" sz="1050">
                <a:latin typeface="Palatino Linotype"/>
              </a:rPr>
              <a:t> (vv. 44-45). Si è di fronte all'insegnamento interiore del Padre e a quello della vita di Gesù. Con il Cristo, dunque, si spalancano a tutti le porte della salvezza. Condizione essenziale rimane però il lasciarsi attirare da lui e ascoltare la sua parola con docilità e prontezza. Il Padre attrae e ammaestra nel Figlio, perché l'accesso a Dio si ha solo in Gesù e ogni uomo può conoscerlo mediante la sua personale testimonianza nello Spirito.</a:t>
            </a:r>
          </a:p>
          <a:p>
            <a:pPr algn="just" marL="12700" marR="12700" indent="177800">
              <a:lnSpc>
                <a:spcPts val="1248"/>
              </a:lnSpc>
            </a:pPr>
            <a:r>
              <a:rPr lang="it" sz="1050">
                <a:latin typeface="Palatino Linotype"/>
              </a:rPr>
              <a:t>La conclusione del brano presenta poi una nuova rivelazione, che illumina ancora il mistero: </a:t>
            </a:r>
            <a:r>
              <a:rPr lang="it" b="1" i="1" sz="1000">
                <a:latin typeface="Palatino Linotype"/>
              </a:rPr>
              <a:t>«Chi mangia»</a:t>
            </a:r>
            <a:r>
              <a:rPr lang="it" sz="1050">
                <a:latin typeface="Palatino Linotype"/>
              </a:rPr>
              <a:t> di Gesù-pane, non muore. A differenza degli ebrei, che «</a:t>
            </a:r>
            <a:r>
              <a:rPr lang="it" b="1" i="1" sz="1000">
                <a:latin typeface="Palatino Linotype"/>
              </a:rPr>
              <a:t>mangiarono la manna nel deserto e morirono... chi mangia questo pane vivrà per sempre»</a:t>
            </a:r>
            <a:r>
              <a:rPr lang="it" sz="1050">
                <a:latin typeface="Palatino Linotype"/>
              </a:rPr>
              <a:t> (vv. 49-51). Bisogna mangiare il pane vivo disceso dal cielo per sopravvivere ed entrare in comunione intima con Gesù. È la rivelazione divina il pane che contiene l'efficacia di comunicare una vita oltre la morte. È Gesù-pane di vita che dona l'immortalità a chi si nutre di</a:t>
            </a:r>
          </a:p>
        </p:txBody>
      </p:sp>
      <p:sp>
        <p:nvSpPr>
          <p:cNvPr id="3" name=""/>
          <p:cNvSpPr/>
          <p:nvPr/>
        </p:nvSpPr>
        <p:spPr>
          <a:xfrm>
            <a:off x="630936" y="6992112"/>
            <a:ext cx="155448" cy="128016"/>
          </a:xfrm>
          <a:prstGeom prst="rect">
            <a:avLst/>
          </a:prstGeom>
        </p:spPr>
        <p:txBody>
          <a:bodyPr lIns="0" tIns="0" rIns="0" bIns="0">
            <a:noAutofit/>
          </a:bodyPr>
          <a:p>
            <a:pPr marL="25400" indent="0"/>
            <a:r>
              <a:rPr lang="it" sz="1000">
                <a:latin typeface="Palatino Linotype"/>
              </a:rPr>
              <a:t>16</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54736" y="524256"/>
            <a:ext cx="749808" cy="1164336"/>
          </a:xfrm>
          <a:prstGeom prst="rect">
            <a:avLst/>
          </a:prstGeom>
        </p:spPr>
      </p:pic>
      <p:pic>
        <p:nvPicPr>
          <p:cNvPr id="3" name=""/>
          <p:cNvPicPr>
            <a:picLocks noChangeAspect="1"/>
          </p:cNvPicPr>
          <p:nvPr/>
        </p:nvPicPr>
        <p:blipFill>
          <a:blip r:embed="rPictId1"/>
          <a:stretch>
            <a:fillRect/>
          </a:stretch>
        </p:blipFill>
        <p:spPr>
          <a:xfrm>
            <a:off x="12192" y="2240280"/>
            <a:ext cx="5056632" cy="4806696"/>
          </a:xfrm>
          <a:prstGeom prst="rect">
            <a:avLst/>
          </a:prstGeom>
        </p:spPr>
      </p:pic>
      <p:sp>
        <p:nvSpPr>
          <p:cNvPr id="4" name=""/>
          <p:cNvSpPr/>
          <p:nvPr/>
        </p:nvSpPr>
        <p:spPr>
          <a:xfrm>
            <a:off x="1639824" y="481584"/>
            <a:ext cx="1987296" cy="1158240"/>
          </a:xfrm>
          <a:prstGeom prst="rect">
            <a:avLst/>
          </a:prstGeom>
        </p:spPr>
        <p:txBody>
          <a:bodyPr lIns="0" tIns="0" rIns="0" bIns="0">
            <a:noAutofit/>
          </a:bodyPr>
          <a:p>
            <a:pPr marL="63500" indent="0">
              <a:lnSpc>
                <a:spcPts val="3096"/>
              </a:lnSpc>
            </a:pPr>
            <a:r>
              <a:rPr lang="it" b="1" sz="2700">
                <a:solidFill>
                  <a:srgbClr val="FCA62B"/>
                </a:solidFill>
                <a:latin typeface="Palatino Linotype"/>
              </a:rPr>
              <a:t>Quaderni di</a:t>
            </a:r>
          </a:p>
          <a:p>
            <a:pPr marL="63500" indent="0">
              <a:lnSpc>
                <a:spcPts val="3096"/>
              </a:lnSpc>
            </a:pPr>
            <a:r>
              <a:rPr lang="it" b="1" sz="2700">
                <a:solidFill>
                  <a:srgbClr val="FCA62B"/>
                </a:solidFill>
                <a:latin typeface="Palatino Linotype"/>
              </a:rPr>
              <a:t>Spiritualità</a:t>
            </a:r>
          </a:p>
          <a:p>
            <a:pPr marL="63500" indent="0">
              <a:lnSpc>
                <a:spcPts val="3096"/>
              </a:lnSpc>
            </a:pPr>
            <a:r>
              <a:rPr lang="it" b="1" sz="2700">
                <a:solidFill>
                  <a:srgbClr val="FCA62B"/>
                </a:solidFill>
                <a:latin typeface="Palatino Linotype"/>
              </a:rPr>
              <a:t>Salesiana</a:t>
            </a:r>
          </a:p>
        </p:txBody>
      </p:sp>
      <p:sp>
        <p:nvSpPr>
          <p:cNvPr id="5" name=""/>
          <p:cNvSpPr/>
          <p:nvPr/>
        </p:nvSpPr>
        <p:spPr>
          <a:xfrm>
            <a:off x="3688080" y="1066800"/>
            <a:ext cx="481584" cy="134112"/>
          </a:xfrm>
          <a:prstGeom prst="rect">
            <a:avLst/>
          </a:prstGeom>
          <a:solidFill>
            <a:srgbClr val="FCDA9F"/>
          </a:solidFill>
        </p:spPr>
        <p:txBody>
          <a:bodyPr lIns="0" tIns="0" rIns="0" bIns="0">
            <a:noAutofit/>
          </a:bodyPr>
          <a:p>
            <a:pPr marL="63500" indent="0"/>
            <a:r>
              <a:rPr lang="it" b="1" sz="1150">
                <a:latin typeface="Arial"/>
              </a:rPr>
              <a:t>nuova</a:t>
            </a:r>
          </a:p>
        </p:txBody>
      </p:sp>
      <p:sp>
        <p:nvSpPr>
          <p:cNvPr id="6" name=""/>
          <p:cNvSpPr/>
          <p:nvPr/>
        </p:nvSpPr>
        <p:spPr>
          <a:xfrm>
            <a:off x="4187952" y="786384"/>
            <a:ext cx="310896" cy="542544"/>
          </a:xfrm>
          <a:prstGeom prst="rect">
            <a:avLst/>
          </a:prstGeom>
        </p:spPr>
        <p:txBody>
          <a:bodyPr lIns="0" tIns="0" rIns="0" bIns="0">
            <a:noAutofit/>
          </a:bodyPr>
          <a:p>
            <a:pPr marL="63500" indent="0"/>
            <a:r>
              <a:rPr lang="it" sz="4450">
                <a:solidFill>
                  <a:srgbClr val="FCA62B"/>
                </a:solidFill>
                <a:latin typeface="Palatino Linotype"/>
              </a:rPr>
              <a:t>4</a:t>
            </a:r>
          </a:p>
        </p:txBody>
      </p:sp>
      <p:sp>
        <p:nvSpPr>
          <p:cNvPr id="7" name=""/>
          <p:cNvSpPr/>
          <p:nvPr/>
        </p:nvSpPr>
        <p:spPr>
          <a:xfrm>
            <a:off x="4517136" y="1072896"/>
            <a:ext cx="390144" cy="134112"/>
          </a:xfrm>
          <a:prstGeom prst="rect">
            <a:avLst/>
          </a:prstGeom>
          <a:solidFill>
            <a:srgbClr val="FCDA9F"/>
          </a:solidFill>
        </p:spPr>
        <p:txBody>
          <a:bodyPr lIns="0" tIns="0" rIns="0" bIns="0">
            <a:noAutofit/>
          </a:bodyPr>
          <a:p>
            <a:pPr marL="63500" indent="0"/>
            <a:r>
              <a:rPr lang="it" b="1" sz="1150">
                <a:latin typeface="Arial"/>
              </a:rPr>
              <a:t>serie</a:t>
            </a:r>
          </a:p>
        </p:txBody>
      </p:sp>
      <p:sp>
        <p:nvSpPr>
          <p:cNvPr id="8" name=""/>
          <p:cNvSpPr/>
          <p:nvPr/>
        </p:nvSpPr>
        <p:spPr>
          <a:xfrm>
            <a:off x="569976" y="2410968"/>
            <a:ext cx="2310384" cy="286512"/>
          </a:xfrm>
          <a:prstGeom prst="rect">
            <a:avLst/>
          </a:prstGeom>
        </p:spPr>
        <p:txBody>
          <a:bodyPr lIns="0" tIns="0" rIns="0" bIns="0">
            <a:noAutofit/>
          </a:bodyPr>
          <a:p>
            <a:pPr indent="0">
              <a:spcAft>
                <a:spcPts val="420"/>
              </a:spcAft>
            </a:pPr>
            <a:r>
              <a:rPr lang="it" sz="3050">
                <a:latin typeface="Book Antiqua"/>
              </a:rPr>
              <a:t>EUCARISTIA</a:t>
            </a:r>
          </a:p>
        </p:txBody>
      </p:sp>
      <p:sp>
        <p:nvSpPr>
          <p:cNvPr id="9" name=""/>
          <p:cNvSpPr/>
          <p:nvPr/>
        </p:nvSpPr>
        <p:spPr>
          <a:xfrm>
            <a:off x="565404" y="2787396"/>
            <a:ext cx="1627632" cy="280416"/>
          </a:xfrm>
          <a:prstGeom prst="rect">
            <a:avLst/>
          </a:prstGeom>
        </p:spPr>
        <p:txBody>
          <a:bodyPr lIns="0" tIns="0" rIns="0" bIns="0">
            <a:noAutofit/>
          </a:bodyPr>
          <a:p>
            <a:pPr indent="0">
              <a:lnSpc>
                <a:spcPts val="2412"/>
              </a:lnSpc>
            </a:pPr>
            <a:r>
              <a:rPr lang="it" sz="1950" spc="-50">
                <a:latin typeface="Palatino Linotype"/>
              </a:rPr>
              <a:t>sorgente di vita </a:t>
            </a:r>
          </a:p>
        </p:txBody>
      </p:sp>
      <p:sp>
        <p:nvSpPr>
          <p:cNvPr id="10" name=""/>
          <p:cNvSpPr/>
          <p:nvPr/>
        </p:nvSpPr>
        <p:spPr>
          <a:xfrm>
            <a:off x="562356" y="3089148"/>
            <a:ext cx="1423416" cy="210312"/>
          </a:xfrm>
          <a:prstGeom prst="rect">
            <a:avLst/>
          </a:prstGeom>
        </p:spPr>
        <p:txBody>
          <a:bodyPr lIns="0" tIns="0" rIns="0" bIns="0">
            <a:noAutofit/>
          </a:bodyPr>
          <a:p>
            <a:pPr indent="0">
              <a:lnSpc>
                <a:spcPts val="2412"/>
              </a:lnSpc>
            </a:pPr>
            <a:r>
              <a:rPr lang="it" sz="1950" spc="-50">
                <a:latin typeface="Palatino Linotype"/>
              </a:rPr>
              <a:t>e di fecondità</a:t>
            </a:r>
          </a:p>
        </p:txBody>
      </p:sp>
      <p:sp>
        <p:nvSpPr>
          <p:cNvPr id="11" name=""/>
          <p:cNvSpPr/>
          <p:nvPr/>
        </p:nvSpPr>
        <p:spPr>
          <a:xfrm>
            <a:off x="4145280" y="4120896"/>
            <a:ext cx="591312" cy="536448"/>
          </a:xfrm>
          <a:prstGeom prst="rect">
            <a:avLst/>
          </a:prstGeom>
        </p:spPr>
        <p:txBody>
          <a:bodyPr lIns="0" tIns="0" rIns="0" bIns="0">
            <a:noAutofit/>
          </a:bodyPr>
          <a:p>
            <a:pPr marL="76200" indent="0">
              <a:spcAft>
                <a:spcPts val="420"/>
              </a:spcAft>
            </a:pPr>
            <a:r>
              <a:rPr lang="it" b="1" sz="1200">
                <a:latin typeface="Century Gothic"/>
              </a:rPr>
              <a:t>EDITRICE</a:t>
            </a:r>
          </a:p>
          <a:p>
            <a:pPr marL="76200" indent="0"/>
            <a:r>
              <a:rPr lang="it" b="1" sz="2950" spc="-200">
                <a:latin typeface="Century Gothic"/>
              </a:rPr>
              <a:t>LAS</a:t>
            </a:r>
          </a:p>
        </p:txBody>
      </p:sp>
      <p:sp>
        <p:nvSpPr>
          <p:cNvPr id="12" name=""/>
          <p:cNvSpPr/>
          <p:nvPr/>
        </p:nvSpPr>
        <p:spPr>
          <a:xfrm>
            <a:off x="477012" y="7124700"/>
            <a:ext cx="4008120" cy="143256"/>
          </a:xfrm>
          <a:prstGeom prst="rect">
            <a:avLst/>
          </a:prstGeom>
          <a:solidFill>
            <a:srgbClr val="FD9717"/>
          </a:solidFill>
        </p:spPr>
        <p:txBody>
          <a:bodyPr lIns="0" tIns="0" rIns="0" bIns="0">
            <a:noAutofit/>
          </a:bodyPr>
          <a:p>
            <a:pPr algn="r" indent="0">
              <a:spcAft>
                <a:spcPts val="420"/>
              </a:spcAft>
            </a:pPr>
            <a:r>
              <a:rPr lang="it" sz="1100">
                <a:solidFill>
                  <a:srgbClr val="FFFFFF"/>
                </a:solidFill>
                <a:latin typeface="Arial"/>
              </a:rPr>
              <a:t>ISTITUTO DI SPIRITUALITÀ / UNIVERSITÀ PONTIFICIA SALESIANA - ROMA</a:t>
            </a:r>
          </a:p>
        </p:txBody>
      </p:sp>
      <p:sp>
        <p:nvSpPr>
          <p:cNvPr id="13" name=""/>
          <p:cNvSpPr/>
          <p:nvPr/>
        </p:nvSpPr>
        <p:spPr>
          <a:xfrm>
            <a:off x="32004" y="7353300"/>
            <a:ext cx="487680" cy="131064"/>
          </a:xfrm>
          <a:prstGeom prst="rect">
            <a:avLst/>
          </a:prstGeom>
          <a:solidFill>
            <a:srgbClr val="FD9717"/>
          </a:solidFill>
        </p:spPr>
        <p:txBody>
          <a:bodyPr lIns="0" tIns="0" rIns="0" bIns="0">
            <a:noAutofit/>
          </a:bodyPr>
          <a:p>
            <a:pPr indent="0"/>
            <a:r>
              <a:rPr lang="it" b="1" i="1" sz="1600" spc="-100">
                <a:solidFill>
                  <a:srgbClr val="FFFFFF"/>
                </a:solidFill>
                <a:latin typeface="Garamond"/>
              </a:rPr>
              <a:t>-"MM</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24256" y="557784"/>
            <a:ext cx="3968496" cy="6373368"/>
          </a:xfrm>
          <a:prstGeom prst="rect">
            <a:avLst/>
          </a:prstGeom>
        </p:spPr>
        <p:txBody>
          <a:bodyPr lIns="0" tIns="0" rIns="0" bIns="0">
            <a:noAutofit/>
          </a:bodyPr>
          <a:p>
            <a:pPr algn="just" marL="12700" marR="12700" indent="0">
              <a:lnSpc>
                <a:spcPts val="1248"/>
              </a:lnSpc>
              <a:spcAft>
                <a:spcPts val="630"/>
              </a:spcAft>
            </a:pPr>
            <a:r>
              <a:rPr lang="it" sz="1050">
                <a:latin typeface="Palatino Linotype"/>
              </a:rPr>
              <a:t>lui, a chi nella fede interiorizza la sua parola e ne assimila la vita. L'ascolto interiore di Gesù è nutrirsi del pane celeste e saziare la fame che ogni uomo ha in se stesso. La vita eterna che avranno coloro che si ciberanno di questo pane, allora, sarà risurrezione, partecipazione definitiva di tutta la realtà umana alla vita trinitaria di Dio. Il vescovo d'Ippona commenta: «Mangiare il pane vivo, infatti, significa credere in lui. Chi crede, mangia; in modo invisibile è saziato, come in modo altrettanto invisibile rinasce. Egli rinasce di dentro, nel suo intimo diventa un uomo nuovo. Dove viene rinnovellato, lì viene saziato» </a:t>
            </a:r>
            <a:r>
              <a:rPr lang="it" b="1" i="1" sz="1000">
                <a:latin typeface="Palatino Linotype"/>
              </a:rPr>
              <a:t>(In Johannem,</a:t>
            </a:r>
            <a:r>
              <a:rPr lang="it" sz="1050">
                <a:latin typeface="Palatino Linotype"/>
              </a:rPr>
              <a:t> 26).</a:t>
            </a:r>
          </a:p>
          <a:p>
            <a:pPr algn="just" marL="12700" indent="0">
              <a:spcAft>
                <a:spcPts val="1050"/>
              </a:spcAft>
            </a:pPr>
            <a:r>
              <a:rPr lang="it" sz="1100">
                <a:latin typeface="Arial"/>
              </a:rPr>
              <a:t>3.1.5. Mangiare la carne del Figlio dell’Uomo (6,51 b-59)</a:t>
            </a:r>
          </a:p>
          <a:p>
            <a:pPr algn="just" marL="12700" marR="12700" indent="177800">
              <a:lnSpc>
                <a:spcPts val="1248"/>
              </a:lnSpc>
            </a:pPr>
            <a:r>
              <a:rPr lang="it" sz="1050">
                <a:latin typeface="Palatino Linotype"/>
              </a:rPr>
              <a:t>Questo brano conclusivo del discorso del pane contiene un messaggio più sacrificale ed eucaristico rispetto al testo precedente, che ha un'accentuazione più sapienziale. Si approfondisce il tema del pane della vita, per fare spazio al mistero della persona di Gesù, colta nella dimensione eucaristica. Siamo nel quadro della celebrazione eucaristica della Chiesa giovannea. Le parole: </a:t>
            </a:r>
            <a:r>
              <a:rPr lang="it" b="1" i="1" sz="1000">
                <a:latin typeface="Palatino Linotype"/>
              </a:rPr>
              <a:t>«E il pane che io darò è la mia carne per la vita del mondo»</a:t>
            </a:r>
            <a:r>
              <a:rPr lang="it" sz="1050">
                <a:latin typeface="Palatino Linotype"/>
              </a:rPr>
              <a:t> (v. 51b), introducono una nuova idea: il pane è identificato con l'umanità di Gesù, che sarà sacrificata per la salvezza degli uomini nella morte di croce (cf. 10,11.15; 15,13). L'attività redentrice di Gesù si realizza nell'esaltazione gloriosa che egli raggiungerà con la sua morte, segno del più alto amore di Dio per l'uomo. Il significato sacrificale del versetto è espresso anche dai termini </a:t>
            </a:r>
            <a:r>
              <a:rPr lang="it" b="1" i="1" sz="1000">
                <a:latin typeface="Palatino Linotype"/>
              </a:rPr>
              <a:t>dare, carne, per la vita,</a:t>
            </a:r>
            <a:r>
              <a:rPr lang="it" sz="1050">
                <a:latin typeface="Palatino Linotype"/>
              </a:rPr>
              <a:t> e dall'ambiente eucaristico già sviluppato al tempo di Giovanni (cf. </a:t>
            </a:r>
            <a:r>
              <a:rPr lang="it" b="1" i="1" sz="1000">
                <a:latin typeface="Palatino Linotype"/>
              </a:rPr>
              <a:t>Me</a:t>
            </a:r>
            <a:r>
              <a:rPr lang="it" sz="1050">
                <a:latin typeface="Palatino Linotype"/>
              </a:rPr>
              <a:t> 14,22-25, </a:t>
            </a:r>
            <a:r>
              <a:rPr lang="it" b="1" i="1" sz="1000">
                <a:latin typeface="Palatino Linotype"/>
              </a:rPr>
              <a:t>Mt</a:t>
            </a:r>
            <a:r>
              <a:rPr lang="it" sz="1050">
                <a:latin typeface="Palatino Linotype"/>
              </a:rPr>
              <a:t> 26,26-29; </a:t>
            </a:r>
            <a:r>
              <a:rPr lang="it" b="1" i="1" sz="1000">
                <a:latin typeface="Palatino Linotype"/>
              </a:rPr>
              <a:t>Le</a:t>
            </a:r>
            <a:r>
              <a:rPr lang="it" sz="1050">
                <a:latin typeface="Palatino Linotype"/>
              </a:rPr>
              <a:t> 22,14-20; </a:t>
            </a:r>
            <a:r>
              <a:rPr lang="it" b="1" i="1" sz="1000">
                <a:latin typeface="Palatino Linotype"/>
              </a:rPr>
              <a:t>ICor</a:t>
            </a:r>
            <a:r>
              <a:rPr lang="it" sz="1050">
                <a:latin typeface="Palatino Linotype"/>
              </a:rPr>
              <a:t> 11,23-26). L'affermazione ricorda specialmente la formula eucaristica di Pao¬</a:t>
            </a:r>
          </a:p>
          <a:p>
            <a:pPr algn="just" marL="12700" indent="0">
              <a:lnSpc>
                <a:spcPts val="1248"/>
              </a:lnSpc>
            </a:pPr>
            <a:r>
              <a:rPr lang="it" sz="1050">
                <a:latin typeface="Palatino Linotype"/>
              </a:rPr>
              <a:t>lo e di Luca: «Questo è il mio corpo che è sacrificato per voi» </a:t>
            </a:r>
            <a:r>
              <a:rPr lang="it" b="1" i="1" sz="1000">
                <a:latin typeface="Palatino Linotype"/>
              </a:rPr>
              <a:t>(ICor</a:t>
            </a:r>
          </a:p>
          <a:p>
            <a:pPr algn="just" marL="12700" marR="12700" indent="0">
              <a:lnSpc>
                <a:spcPts val="1248"/>
              </a:lnSpc>
            </a:pPr>
            <a:r>
              <a:rPr lang="it" sz="1050">
                <a:latin typeface="Palatino Linotype"/>
              </a:rPr>
              <a:t>11,24; </a:t>
            </a:r>
            <a:r>
              <a:rPr lang="it" b="1" i="1" sz="1000">
                <a:latin typeface="Palatino Linotype"/>
              </a:rPr>
              <a:t>Le</a:t>
            </a:r>
            <a:r>
              <a:rPr lang="it" sz="1050">
                <a:latin typeface="Palatino Linotype"/>
              </a:rPr>
              <a:t> 12,19). Gesù è il pane, la parola e la vittima sacrificale, che si fa dono per amore e per la salvezza dell'umanità. Accogliere la vita di Gesù come dono è essenziale ad ogni uomo, perché tutti possano capire cosa significa donarsi a loro volta ai fratelli.</a:t>
            </a:r>
          </a:p>
          <a:p>
            <a:pPr algn="just" marL="12700" marR="12700" indent="177800">
              <a:lnSpc>
                <a:spcPts val="1248"/>
              </a:lnSpc>
            </a:pPr>
            <a:r>
              <a:rPr lang="it" sz="1050">
                <a:latin typeface="Palatino Linotype"/>
              </a:rPr>
              <a:t>La mormorazione: </a:t>
            </a:r>
            <a:r>
              <a:rPr lang="it" b="1" i="1" sz="1000">
                <a:latin typeface="Palatino Linotype"/>
              </a:rPr>
              <a:t>«Come può costui darci la sua carne da mangiare?»</a:t>
            </a:r>
            <a:r>
              <a:rPr lang="it" sz="1050">
                <a:latin typeface="Palatino Linotype"/>
              </a:rPr>
              <a:t> (v. 52) denuncia certamente la mentalità incredula di chi non si lascia rigenerare dallo Spirito e non intende aderire al Cristo (cf 3,4.9). Questa fu la mentalità di molti giudei durante la vita di Cristo, e altrettanto fu l'esperienza fatta dalla comunità giovannea. Per avere la vita eterna e risorgere nell'ultimo giorno, occorre</a:t>
            </a:r>
          </a:p>
        </p:txBody>
      </p:sp>
      <p:sp>
        <p:nvSpPr>
          <p:cNvPr id="3" name=""/>
          <p:cNvSpPr/>
          <p:nvPr/>
        </p:nvSpPr>
        <p:spPr>
          <a:xfrm>
            <a:off x="4352544" y="7028688"/>
            <a:ext cx="155448" cy="128016"/>
          </a:xfrm>
          <a:prstGeom prst="rect">
            <a:avLst/>
          </a:prstGeom>
        </p:spPr>
        <p:txBody>
          <a:bodyPr lIns="0" tIns="0" rIns="0" bIns="0">
            <a:noAutofit/>
          </a:bodyPr>
          <a:p>
            <a:pPr marL="25400" indent="0"/>
            <a:r>
              <a:rPr lang="it" sz="1000">
                <a:latin typeface="Palatino Linotype"/>
              </a:rPr>
              <a:t>17</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4840" y="557784"/>
            <a:ext cx="3968496" cy="6364224"/>
          </a:xfrm>
          <a:prstGeom prst="rect">
            <a:avLst/>
          </a:prstGeom>
        </p:spPr>
        <p:txBody>
          <a:bodyPr lIns="0" tIns="0" rIns="0" bIns="0">
            <a:noAutofit/>
          </a:bodyPr>
          <a:p>
            <a:pPr algn="just" marL="12700" marR="12700" indent="0">
              <a:lnSpc>
                <a:spcPts val="1248"/>
              </a:lnSpc>
              <a:spcAft>
                <a:spcPts val="630"/>
              </a:spcAft>
            </a:pPr>
            <a:r>
              <a:rPr lang="it" sz="1050">
                <a:latin typeface="Palatino Linotype"/>
              </a:rPr>
              <a:t>mangiare la carne e bere il sangue del Figlio dell'Uomo (w. 53-54). Anzi coloro che partecipano al sacrificio eucaristico raccoglieranno frutti straordinari: la coabitazione e l'unione intima tra Gesù e il discepolo: </a:t>
            </a:r>
            <a:r>
              <a:rPr lang="it" b="1" i="1" sz="1000">
                <a:latin typeface="Palatino Linotype"/>
              </a:rPr>
              <a:t>«Chi mangia la mia carne e beve il mio sangue dimora in me ed io in lui»</a:t>
            </a:r>
            <a:r>
              <a:rPr lang="it" sz="1050">
                <a:latin typeface="Palatino Linotype"/>
              </a:rPr>
              <a:t> (v. 56). Chi rimane in Cristo e partecipa al suo mistero pasquale resta in lui con un'unione intima e durevole. Ha come dono una vita in Gesù, anzi sperimenta in sé la vita stessa di Dio, che è amore, partecipazione al mistero di una carne vivificata dallo Spirito, legame profondo con Dio, come quello che esiste tra Padre e Figlio (vv. 56-57).</a:t>
            </a:r>
          </a:p>
          <a:p>
            <a:pPr algn="just" marL="12700" indent="0">
              <a:spcAft>
                <a:spcPts val="1050"/>
              </a:spcAft>
            </a:pPr>
            <a:r>
              <a:rPr lang="it" i="1" sz="1100">
                <a:latin typeface="Arial"/>
              </a:rPr>
              <a:t>3.2. Raccogliendo il messaggio spirituale del testo giovanneo</a:t>
            </a:r>
          </a:p>
          <a:p>
            <a:pPr algn="just" marL="12700" indent="177800">
              <a:lnSpc>
                <a:spcPts val="1248"/>
              </a:lnSpc>
            </a:pPr>
            <a:r>
              <a:rPr lang="it" sz="1050">
                <a:latin typeface="Palatino Linotype"/>
              </a:rPr>
              <a:t>Le caratteristiche essenziali deirinsegnamento profondo e autorevole che Gesù impartì nella sinagoga di Cafarnao vertono, più che sul sacramento in sé, su tutto il mistero della persona e della vita di Gesù, che gradualmente viene rivelato. Tale mistero abbraccia in unità la parola e il sacramento, in modo da formare una sola realtà. Anche se questo mette in opera due facoltà umane diverse, </a:t>
            </a:r>
            <a:r>
              <a:rPr lang="it" b="1" i="1" sz="1000">
                <a:latin typeface="Palatino Linotype"/>
              </a:rPr>
              <a:t>Yascoltare</a:t>
            </a:r>
            <a:r>
              <a:rPr lang="it" sz="1050">
                <a:latin typeface="Palatino Linotype"/>
              </a:rPr>
              <a:t> e il </a:t>
            </a:r>
            <a:r>
              <a:rPr lang="it" b="1" i="1" sz="1000">
                <a:latin typeface="Palatino Linotype"/>
              </a:rPr>
              <a:t>vedere,</a:t>
            </a:r>
            <a:r>
              <a:rPr lang="it" sz="1050">
                <a:latin typeface="Palatino Linotype"/>
              </a:rPr>
              <a:t> in verità, queste pongono l'uomo in una vita di comunione e di obbedienza a Dio.</a:t>
            </a:r>
          </a:p>
          <a:p>
            <a:pPr algn="just" marL="12700" indent="177800">
              <a:lnSpc>
                <a:spcPts val="1248"/>
              </a:lnSpc>
            </a:pPr>
            <a:r>
              <a:rPr lang="it" sz="1050">
                <a:latin typeface="Palatino Linotype"/>
              </a:rPr>
              <a:t>Giovanni, nell'intero discorso di Gesù, riflette un equilibrio non comune e una capacità pedagogica esemplare. A chiunque voglia penetrare la profonda realtà del Cristo, è necessario l'ascolto della sua parola, che sfocia nell'esperienza personale di fede con lui. Parimenti, si deve cogliere la realtà del segno sacramentale, che evidenzia il principio dell'incarnazione del Verbo. Incarnazione ed Eucaristia sono inseparabili, anzi la prima afferra il credente attraverso la seconda. Giustamente afferma Mollat: «Gesù nella sua carne è, per il quarto vangelo, "il luogo teologico della rivelazione" e della redenzione. Agli occhi di Giovanni, Gesù, nella sua carne, è il sacramento vivente della presenza di Dio tra gli uomini. "La vita è apparsa"; essa si è manifestata; la luce ha diffuso il suo splendore; la gloria di Dio ha brillato. Essa ha brillato e noi l'abbiamo contemplata. Dio ha parlato e noi l'abbiamo udito. Dio si è fatto vicino e noi l'abbiamo toccato. Dio ha abitato tra noi e noi l'abbiamo incontrato (cf </a:t>
            </a:r>
            <a:r>
              <a:rPr lang="it" b="1" i="1" sz="1000">
                <a:latin typeface="Palatino Linotype"/>
              </a:rPr>
              <a:t>lGv</a:t>
            </a:r>
            <a:r>
              <a:rPr lang="it" sz="1050">
                <a:latin typeface="Palatino Linotype"/>
              </a:rPr>
              <a:t> 1,1). La carne, secondo Giovanni, è diventata la strada della salvezza, il tempio dove Dio risiede, il nutrimento di vita eterna. Dalla "pienezza" del Verbo fatto carne [...] "noi tutti abbiamo ricevuto e grazia per grazia" (1,16)».</a:t>
            </a:r>
          </a:p>
        </p:txBody>
      </p:sp>
      <p:sp>
        <p:nvSpPr>
          <p:cNvPr id="3" name=""/>
          <p:cNvSpPr/>
          <p:nvPr/>
        </p:nvSpPr>
        <p:spPr>
          <a:xfrm>
            <a:off x="618744" y="7019544"/>
            <a:ext cx="155448" cy="128016"/>
          </a:xfrm>
          <a:prstGeom prst="rect">
            <a:avLst/>
          </a:prstGeom>
        </p:spPr>
        <p:txBody>
          <a:bodyPr lIns="0" tIns="0" rIns="0" bIns="0">
            <a:noAutofit/>
          </a:bodyPr>
          <a:p>
            <a:pPr marL="12700" indent="0"/>
            <a:r>
              <a:rPr lang="it" sz="1000">
                <a:latin typeface="Palatino Linotype"/>
              </a:rPr>
              <a:t>18</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9872" y="579120"/>
            <a:ext cx="1027176" cy="143256"/>
          </a:xfrm>
          <a:prstGeom prst="rect">
            <a:avLst/>
          </a:prstGeom>
        </p:spPr>
        <p:txBody>
          <a:bodyPr lIns="0" tIns="0" rIns="0" bIns="0">
            <a:noAutofit/>
          </a:bodyPr>
          <a:p>
            <a:pPr marL="25400" indent="0"/>
            <a:r>
              <a:rPr lang="it" b="1" sz="1100">
                <a:latin typeface="Arial"/>
              </a:rPr>
              <a:t>4. Conclusione</a:t>
            </a:r>
          </a:p>
        </p:txBody>
      </p:sp>
      <p:sp>
        <p:nvSpPr>
          <p:cNvPr id="3" name=""/>
          <p:cNvSpPr/>
          <p:nvPr/>
        </p:nvSpPr>
        <p:spPr>
          <a:xfrm>
            <a:off x="521208" y="899160"/>
            <a:ext cx="3959352" cy="6053328"/>
          </a:xfrm>
          <a:prstGeom prst="rect">
            <a:avLst/>
          </a:prstGeom>
        </p:spPr>
        <p:txBody>
          <a:bodyPr lIns="0" tIns="0" rIns="0" bIns="0">
            <a:noAutofit/>
          </a:bodyPr>
          <a:p>
            <a:pPr algn="just" marL="12700" marR="12700" indent="177800">
              <a:lnSpc>
                <a:spcPts val="1248"/>
              </a:lnSpc>
            </a:pPr>
            <a:r>
              <a:rPr lang="it" sz="1050">
                <a:latin typeface="Palatino Linotype"/>
              </a:rPr>
              <a:t>Si impongono alcune conclusioni, alla luce della riflessione fatta in precedenza per raccogliere il contenuto teologico-spirituale, risultato dalla rilettura dei testi.</a:t>
            </a:r>
          </a:p>
          <a:p>
            <a:pPr algn="just" marL="12700" marR="12700" indent="177800">
              <a:lnSpc>
                <a:spcPts val="1248"/>
              </a:lnSpc>
            </a:pPr>
            <a:r>
              <a:rPr lang="it" sz="1050">
                <a:latin typeface="Palatino Linotype"/>
              </a:rPr>
              <a:t>Innanzitutto, l'evangelista, nel descrivere il discorso di Cafarnao, ha presente storicamente Gesù nella sinagoga con la sua assemblea giudaica radunata per preparare la festa della Pasqua. Gesù rilegge i testi dell'Esodo, interpretandoli in modo nuovo. La gente si richiama alla manna e a Mosè e cerca un cibo che perisce. Gesù, invece, vede nel miracolo del pane la prefigurazione del pane vero che è la sua parola e la sua persona. Egli è il </a:t>
            </a:r>
            <a:r>
              <a:rPr lang="it" b="1" i="1" sz="1000">
                <a:latin typeface="Palatino Linotype"/>
              </a:rPr>
              <a:t>«pane di vita disceso dal cielo»</a:t>
            </a:r>
            <a:r>
              <a:rPr lang="it" sz="1050">
                <a:latin typeface="Palatino Linotype"/>
              </a:rPr>
              <a:t> da accogliere nella fede, perché in lui si compie ogni promessa di Dio. L'uomo ormai deve cercare il Cristo, non un fatto passato; deve aprirsi ad una novità, non ad ima ripetizione. L'annuncio di Gesù che fu discriminante per i suoi discepoli: </a:t>
            </a:r>
            <a:r>
              <a:rPr lang="it" b="1" i="1" sz="1000">
                <a:latin typeface="Palatino Linotype"/>
              </a:rPr>
              <a:t>«Volete andarvene anche voi</a:t>
            </a:r>
            <a:r>
              <a:rPr lang="it" sz="1050">
                <a:latin typeface="Palatino Linotype"/>
              </a:rPr>
              <a:t>?» (v. 67), fu accolto, al contrario, nella comunità giovannea con fede e proclamato con gioia nella Chiesa, che rimase fedele e legata al Cristo. L'affermazione del Cristo: «</a:t>
            </a:r>
            <a:r>
              <a:rPr lang="it" b="1" i="1" sz="1000">
                <a:latin typeface="Palatino Linotype"/>
              </a:rPr>
              <a:t>Io sono il pane della vita»</a:t>
            </a:r>
            <a:r>
              <a:rPr lang="it" sz="1050">
                <a:latin typeface="Palatino Linotype"/>
              </a:rPr>
              <a:t> (v. 35) nella comunità primitiva assunse anche ima connotazione polemica nei riguardi della sinagoga della fine del I secolo, che pretendeva di offrire la salvezza in ima legge ormai superata. Per Giovarmi, solo Gesù di Nazaret riassume in sé ogni attesa dell'antica alleanza, la porta a compimento e dona la salvezza e la vita.</a:t>
            </a:r>
          </a:p>
          <a:p>
            <a:pPr algn="just" marL="12700" marR="12700" indent="177800">
              <a:lnSpc>
                <a:spcPts val="1248"/>
              </a:lnSpc>
            </a:pPr>
            <a:r>
              <a:rPr lang="it" sz="1050">
                <a:latin typeface="Palatino Linotype"/>
              </a:rPr>
              <a:t>In secondo luogo, quando Giovanni scrive il suo vangelo, il </a:t>
            </a:r>
            <a:r>
              <a:rPr lang="it" b="1" i="1" sz="1000">
                <a:latin typeface="Palatino Linotype"/>
              </a:rPr>
              <a:t>«pane di vita»</a:t>
            </a:r>
            <a:r>
              <a:rPr lang="it" sz="1050">
                <a:latin typeface="Palatino Linotype"/>
              </a:rPr>
              <a:t> non significa solo la parola di Gesù, ma il sacramento dell'Eucaristia (cf 6,51-58). Gesù non è solo colui che viene da Dio, quale dono del Padre, ma è colui che si offre per la vita del mondo; è il pane che dà vita ed è salvezza per gli uomini. I richiami all'antica alleanza, la manna, il convito della sapienza, il convito della Pasqua, alludono all'azione di Dio che nutre, forma, guida il suo popolo. Se l'Eucaristia è la pienezza di queste figure, essa porta a compimento la forza che è contenuta in esse. Per questa ragione, afferma Giovanni, tra Cristo e il credente si stabilisce una specie di immanenza reciproca col "rimanere" dell'uomo di fede in Cristo e viceversa (6,56). Nasce così la comunità cristiana attorno al suo Signore. Essa riceve al suo banchetto il pane della sapienza e la sua carne come cibo e il suo sangue come bevanda. È qui che la comunità cristiana, radunata per celebrare la nuova</a:t>
            </a:r>
          </a:p>
        </p:txBody>
      </p:sp>
      <p:sp>
        <p:nvSpPr>
          <p:cNvPr id="4" name=""/>
          <p:cNvSpPr/>
          <p:nvPr/>
        </p:nvSpPr>
        <p:spPr>
          <a:xfrm>
            <a:off x="4340352" y="7050024"/>
            <a:ext cx="152400" cy="128016"/>
          </a:xfrm>
          <a:prstGeom prst="rect">
            <a:avLst/>
          </a:prstGeom>
        </p:spPr>
        <p:txBody>
          <a:bodyPr lIns="0" tIns="0" rIns="0" bIns="0">
            <a:noAutofit/>
          </a:bodyPr>
          <a:p>
            <a:pPr marL="25400" indent="0"/>
            <a:r>
              <a:rPr lang="it" sz="1000">
                <a:latin typeface="Palatino Linotype"/>
              </a:rPr>
              <a:t>19</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6176" y="582168"/>
            <a:ext cx="3968496" cy="6047232"/>
          </a:xfrm>
          <a:prstGeom prst="rect">
            <a:avLst/>
          </a:prstGeom>
        </p:spPr>
        <p:txBody>
          <a:bodyPr lIns="0" tIns="0" rIns="0" bIns="0">
            <a:noAutofit/>
          </a:bodyPr>
          <a:p>
            <a:pPr algn="just" indent="0">
              <a:lnSpc>
                <a:spcPts val="1248"/>
              </a:lnSpc>
            </a:pPr>
            <a:r>
              <a:rPr lang="it" sz="1050">
                <a:latin typeface="Palatino Linotype"/>
              </a:rPr>
              <a:t>Pasqua, è introdotta nel dialogo di conoscenza e di amore che unisce il Padre e il Figlio, e che costituisce la vita della Trinità. Dimorare in Dio è possibile già fin d'ora al credente che si apre alla parola e si siede alla mensa eucaristica.</a:t>
            </a:r>
          </a:p>
          <a:p>
            <a:pPr algn="just" indent="177800">
              <a:lnSpc>
                <a:spcPts val="1248"/>
              </a:lnSpc>
              <a:spcAft>
                <a:spcPts val="1470"/>
              </a:spcAft>
            </a:pPr>
            <a:r>
              <a:rPr lang="it" sz="1050">
                <a:latin typeface="Palatino Linotype"/>
              </a:rPr>
              <a:t>Per i vangeli, dunque, e in modo particolare per il quarto evangelista, il sacramento dell'Eucaristia non è solo «memoriale» del passato, quale invito a risalire alle sorgenti della pasqua ebraica e cristiana, ma è sacramento del presente, perché stabilisce una profonda comunione con il corpo di Cristo ed è annuncio di realtà futura, quale anticipazione della pasqua sabbatica, che sarà possesso permanente di vita eterna. L'Eucaristia, introducendo il cristiano al mistero di Cristo, dal cui costato «è scaturito il mirabile sacramento» (SC 5), lo conduce, attraverso lo Spirito, ad iniziare un itinerario di vita nel senso di accogliere ciò che si é ricevuto, vivere il mistero pasquale, compiere opere sante, animare gli uomini con lo spirito del vangelo (</a:t>
            </a:r>
            <a:r>
              <a:rPr lang="it" b="1" i="1" sz="1000">
                <a:latin typeface="Palatino Linotype"/>
              </a:rPr>
              <a:t>Eucharisticum mysterium</a:t>
            </a:r>
            <a:r>
              <a:rPr lang="it" sz="1050">
                <a:latin typeface="Palatino Linotype"/>
              </a:rPr>
              <a:t> 13).</a:t>
            </a:r>
          </a:p>
          <a:p>
            <a:pPr algn="just" indent="0">
              <a:spcAft>
                <a:spcPts val="1050"/>
              </a:spcAft>
            </a:pPr>
            <a:r>
              <a:rPr lang="it" i="1" sz="1100">
                <a:latin typeface="Arial"/>
              </a:rPr>
              <a:t>Letture e fonti</a:t>
            </a:r>
          </a:p>
          <a:p>
            <a:pPr algn="just" indent="177800">
              <a:lnSpc>
                <a:spcPts val="1248"/>
              </a:lnSpc>
            </a:pPr>
            <a:r>
              <a:rPr lang="it" sz="1000">
                <a:latin typeface="Palatino Linotype"/>
              </a:rPr>
              <a:t>Sono stati citati, in ordine: Sant'Efrem, </a:t>
            </a:r>
            <a:r>
              <a:rPr lang="it" b="1" i="1" sz="1000">
                <a:latin typeface="Palatino Linotype"/>
              </a:rPr>
              <a:t>Inni pasquali sugli azzimi, sulla crocifissione, sulla risurrezione.</a:t>
            </a:r>
            <a:r>
              <a:rPr lang="it" sz="1050">
                <a:latin typeface="Palatino Linotype"/>
              </a:rPr>
              <a:t> </a:t>
            </a:r>
            <a:r>
              <a:rPr lang="it" sz="1000">
                <a:latin typeface="Palatino Linotype"/>
              </a:rPr>
              <a:t>Introduzione, traduzione e note di Ignazio De Francesco, Milano, Paoline, 2001; Ambroise </a:t>
            </a:r>
            <a:r>
              <a:rPr lang="it" b="1" cap="small" sz="850">
                <a:latin typeface="Palatino Linotype"/>
              </a:rPr>
              <a:t>de Milan, </a:t>
            </a:r>
            <a:r>
              <a:rPr lang="it" b="1" i="1" sz="1000">
                <a:latin typeface="Palatino Linotype"/>
              </a:rPr>
              <a:t>Des sacrements. Des mystères.</a:t>
            </a:r>
            <a:r>
              <a:rPr lang="it" sz="1050">
                <a:latin typeface="Palatino Linotype"/>
              </a:rPr>
              <a:t> </a:t>
            </a:r>
            <a:r>
              <a:rPr lang="it" sz="1000">
                <a:latin typeface="Palatino Linotype"/>
              </a:rPr>
              <a:t>Texte etabli, traduit et annote par Bernard Botte, Paris, Cerf, 1961 (Sources chrétiennes 25bis); Sant'Agostino, </a:t>
            </a:r>
            <a:r>
              <a:rPr lang="it" b="1" i="1" sz="1000">
                <a:latin typeface="Palatino Linotype"/>
              </a:rPr>
              <a:t>Commento al vangelo di san Giovanni.</a:t>
            </a:r>
            <a:r>
              <a:rPr lang="it" sz="1050">
                <a:latin typeface="Palatino Linotype"/>
              </a:rPr>
              <a:t> </a:t>
            </a:r>
            <a:r>
              <a:rPr lang="it" sz="1000">
                <a:latin typeface="Palatino Linotype"/>
              </a:rPr>
              <a:t>Introduzione e indici a cura di A. Vita; traduzione e note di E. Gandolfo; revisione di V. Tarulli, Roma, Citta Nuova, 1968; </a:t>
            </a:r>
            <a:r>
              <a:rPr lang="it" b="1" i="1" sz="1000">
                <a:latin typeface="Palatino Linotype"/>
              </a:rPr>
              <a:t>Eucharisticum mysterium.</a:t>
            </a:r>
            <a:r>
              <a:rPr lang="it" sz="1050">
                <a:latin typeface="Palatino Linotype"/>
              </a:rPr>
              <a:t> </a:t>
            </a:r>
            <a:r>
              <a:rPr lang="it" sz="1000">
                <a:latin typeface="Palatino Linotype"/>
              </a:rPr>
              <a:t>Istruzione della Sacra Congregazione dei Riti sul culto del mistero eucaristico, Roma, Edizioni Paoline, 1967; D. </a:t>
            </a:r>
            <a:r>
              <a:rPr lang="it" b="1" cap="small" sz="850">
                <a:latin typeface="Palatino Linotype"/>
              </a:rPr>
              <a:t>Mollat, </a:t>
            </a:r>
            <a:r>
              <a:rPr lang="it" b="1" i="1" sz="1000">
                <a:latin typeface="Palatino Linotype"/>
              </a:rPr>
              <a:t>Introduction à l'étude de la cristologie de Saint Jean,</a:t>
            </a:r>
            <a:r>
              <a:rPr lang="it" sz="1050">
                <a:latin typeface="Palatino Linotype"/>
              </a:rPr>
              <a:t> </a:t>
            </a:r>
            <a:r>
              <a:rPr lang="it" sz="1000">
                <a:latin typeface="Palatino Linotype"/>
              </a:rPr>
              <a:t>Roma, Università Gregoriana, 1970,41.</a:t>
            </a:r>
          </a:p>
          <a:p>
            <a:pPr algn="just" indent="177800">
              <a:lnSpc>
                <a:spcPts val="1248"/>
              </a:lnSpc>
            </a:pPr>
            <a:r>
              <a:rPr lang="it" b="1" sz="850">
                <a:latin typeface="Palatino Linotype"/>
              </a:rPr>
              <a:t>Si </a:t>
            </a:r>
            <a:r>
              <a:rPr lang="it" sz="1050">
                <a:latin typeface="Palatino Linotype"/>
              </a:rPr>
              <a:t>suggerisce la lettura </a:t>
            </a:r>
            <a:r>
              <a:rPr lang="it" b="1" sz="850">
                <a:latin typeface="Palatino Linotype"/>
              </a:rPr>
              <a:t>di: </a:t>
            </a:r>
            <a:r>
              <a:rPr lang="it" b="1" cap="small" sz="850">
                <a:latin typeface="Palatino Linotype"/>
              </a:rPr>
              <a:t>Sinodo dei Vescovi. </a:t>
            </a:r>
            <a:r>
              <a:rPr lang="it" sz="1000">
                <a:latin typeface="Palatino Linotype"/>
              </a:rPr>
              <a:t>XI </a:t>
            </a:r>
            <a:r>
              <a:rPr lang="it" b="1" cap="small" sz="850">
                <a:latin typeface="Palatino Linotype"/>
              </a:rPr>
              <a:t>Assemblea Generale Ordinaria, </a:t>
            </a:r>
            <a:r>
              <a:rPr lang="it" b="1" i="1" sz="1000">
                <a:latin typeface="Palatino Linotype"/>
              </a:rPr>
              <a:t>L'Eucaristia: fonte e culmine della vita e della missione della Chiesa.</a:t>
            </a:r>
            <a:r>
              <a:rPr lang="it" sz="1050">
                <a:latin typeface="Palatino Linotype"/>
              </a:rPr>
              <a:t> Lineamenta, Leumann (Torino), Elle </a:t>
            </a:r>
            <a:r>
              <a:rPr lang="it" b="1" sz="850">
                <a:latin typeface="Palatino Linotype"/>
              </a:rPr>
              <a:t>Di Ci, </a:t>
            </a:r>
            <a:r>
              <a:rPr lang="it" sz="1050">
                <a:latin typeface="Palatino Linotype"/>
              </a:rPr>
              <a:t>2004; R. </a:t>
            </a:r>
            <a:r>
              <a:rPr lang="it" b="1" cap="small" sz="850">
                <a:latin typeface="Palatino Linotype"/>
              </a:rPr>
              <a:t>Cantalamessa, </a:t>
            </a:r>
            <a:r>
              <a:rPr lang="it" b="1" i="1" sz="1000">
                <a:latin typeface="Palatino Linotype"/>
              </a:rPr>
              <a:t>L'Eucaristia nostra santificazione. Il mistero della Cena,</a:t>
            </a:r>
            <a:r>
              <a:rPr lang="it" sz="1050">
                <a:latin typeface="Palatino Linotype"/>
              </a:rPr>
              <a:t> in </a:t>
            </a:r>
            <a:r>
              <a:rPr lang="it" b="1" cap="small" sz="850">
                <a:latin typeface="Palatino Linotype"/>
              </a:rPr>
              <a:t>Id., </a:t>
            </a:r>
            <a:r>
              <a:rPr lang="it" b="1" i="1" sz="1000">
                <a:latin typeface="Palatino Linotype"/>
              </a:rPr>
              <a:t>I misteri di Cristo nella vita della Chiesa,</a:t>
            </a:r>
            <a:r>
              <a:rPr lang="it" sz="1050">
                <a:latin typeface="Palatino Linotype"/>
              </a:rPr>
              <a:t> Milano, Ancora, 1991, pp. 293-391.</a:t>
            </a:r>
          </a:p>
        </p:txBody>
      </p:sp>
      <p:sp>
        <p:nvSpPr>
          <p:cNvPr id="3" name=""/>
          <p:cNvSpPr/>
          <p:nvPr/>
        </p:nvSpPr>
        <p:spPr>
          <a:xfrm>
            <a:off x="630936" y="7043928"/>
            <a:ext cx="161544" cy="128016"/>
          </a:xfrm>
          <a:prstGeom prst="rect">
            <a:avLst/>
          </a:prstGeom>
        </p:spPr>
        <p:txBody>
          <a:bodyPr lIns="0" tIns="0" rIns="0" bIns="0">
            <a:noAutofit/>
          </a:bodyPr>
          <a:p>
            <a:pPr marL="25400" indent="0"/>
            <a:r>
              <a:rPr lang="it" sz="1000">
                <a:latin typeface="Palatino Linotype"/>
              </a:rPr>
              <a:t>20</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5696" y="594360"/>
            <a:ext cx="3794760" cy="1886712"/>
          </a:xfrm>
          <a:prstGeom prst="rect">
            <a:avLst/>
          </a:prstGeom>
        </p:spPr>
        <p:txBody>
          <a:bodyPr lIns="0" tIns="0" rIns="0" bIns="0">
            <a:noAutofit/>
          </a:bodyPr>
          <a:p>
            <a:pPr algn="ctr" marR="12700" indent="0">
              <a:spcAft>
                <a:spcPts val="630"/>
              </a:spcAft>
            </a:pPr>
            <a:r>
              <a:rPr lang="it" b="1" sz="2400">
                <a:latin typeface="Palatino Linotype"/>
              </a:rPr>
              <a:t>«Offro la mia vita»</a:t>
            </a:r>
          </a:p>
          <a:p>
            <a:pPr marL="1130300" marR="1143000" indent="0">
              <a:lnSpc>
                <a:spcPts val="1704"/>
              </a:lnSpc>
              <a:spcAft>
                <a:spcPts val="1470"/>
              </a:spcAft>
            </a:pPr>
            <a:r>
              <a:rPr lang="it" sz="1600">
                <a:latin typeface="Palatino Linotype"/>
              </a:rPr>
              <a:t>Triduo pasquale e dono eucaristico</a:t>
            </a:r>
          </a:p>
          <a:p>
            <a:pPr algn="ctr" marR="12700" indent="0">
              <a:spcAft>
                <a:spcPts val="2100"/>
              </a:spcAft>
            </a:pPr>
            <a:r>
              <a:rPr lang="it" b="1" cap="small" sz="850">
                <a:latin typeface="Palatino Linotype"/>
              </a:rPr>
              <a:t>Andrea Bozzolo</a:t>
            </a:r>
          </a:p>
        </p:txBody>
      </p:sp>
      <p:sp>
        <p:nvSpPr>
          <p:cNvPr id="3" name=""/>
          <p:cNvSpPr/>
          <p:nvPr/>
        </p:nvSpPr>
        <p:spPr>
          <a:xfrm>
            <a:off x="2340864" y="2871216"/>
            <a:ext cx="335280" cy="198120"/>
          </a:xfrm>
          <a:prstGeom prst="rect">
            <a:avLst/>
          </a:prstGeom>
        </p:spPr>
        <p:txBody>
          <a:bodyPr lIns="0" tIns="0" rIns="0" bIns="0">
            <a:noAutofit/>
          </a:bodyPr>
          <a:p>
            <a:pPr algn="ctr" indent="0">
              <a:spcBef>
                <a:spcPts val="2100"/>
              </a:spcBef>
              <a:spcAft>
                <a:spcPts val="1890"/>
              </a:spcAft>
            </a:pPr>
            <a:r>
              <a:rPr lang="it" sz="1800" spc="-200">
                <a:latin typeface="Consolas"/>
              </a:rPr>
              <a:t>CSI</a:t>
            </a:r>
          </a:p>
        </p:txBody>
      </p:sp>
      <p:sp>
        <p:nvSpPr>
          <p:cNvPr id="4" name=""/>
          <p:cNvSpPr/>
          <p:nvPr/>
        </p:nvSpPr>
        <p:spPr>
          <a:xfrm>
            <a:off x="615696" y="3404616"/>
            <a:ext cx="3794760" cy="3041904"/>
          </a:xfrm>
          <a:prstGeom prst="rect">
            <a:avLst/>
          </a:prstGeom>
        </p:spPr>
        <p:txBody>
          <a:bodyPr lIns="0" tIns="0" rIns="0" bIns="0">
            <a:noAutofit/>
          </a:bodyPr>
          <a:p>
            <a:pPr algn="just" marL="12700" indent="177800">
              <a:lnSpc>
                <a:spcPts val="1248"/>
              </a:lnSpc>
              <a:spcBef>
                <a:spcPts val="1890"/>
              </a:spcBef>
            </a:pPr>
            <a:r>
              <a:rPr lang="it" sz="1050">
                <a:latin typeface="Palatino Linotype"/>
              </a:rPr>
              <a:t>Nell'enciclica </a:t>
            </a:r>
            <a:r>
              <a:rPr lang="it" b="1" i="1" sz="1000">
                <a:latin typeface="Palatino Linotype"/>
              </a:rPr>
              <a:t>Ecclesia de Eucharistia</a:t>
            </a:r>
            <a:r>
              <a:rPr lang="it" sz="1050">
                <a:latin typeface="Palatino Linotype"/>
              </a:rPr>
              <a:t> il Papa, parlando della Chiesa, afferma: «Il suo fondamento e la sua scaturigine è l'intero </a:t>
            </a:r>
            <a:r>
              <a:rPr lang="it" b="1" i="1" sz="1000">
                <a:latin typeface="Palatino Linotype"/>
              </a:rPr>
              <a:t>Triduum paschale,</a:t>
            </a:r>
            <a:r>
              <a:rPr lang="it" sz="1050">
                <a:latin typeface="Palatino Linotype"/>
              </a:rPr>
              <a:t> ma questo è come raccolto, anticipato e "concentrato" per sempre nel dono eucaristico. In questo dono Gesù Cristo consegnava alla Chiesa l'attualizzazione perenne del mistero pasquale. Con esso istituiva ima misteriosa "contemporaneità" tra quel </a:t>
            </a:r>
            <a:r>
              <a:rPr lang="it" b="1" i="1" sz="1000">
                <a:latin typeface="Palatino Linotype"/>
              </a:rPr>
              <a:t>Triduum</a:t>
            </a:r>
            <a:r>
              <a:rPr lang="it" sz="1050">
                <a:latin typeface="Palatino Linotype"/>
              </a:rPr>
              <a:t> e lo scorrere di tutti i secoli» (n. 5).</a:t>
            </a:r>
          </a:p>
          <a:p>
            <a:pPr algn="just" marL="12700" indent="177800">
              <a:lnSpc>
                <a:spcPts val="1248"/>
              </a:lnSpc>
            </a:pPr>
            <a:r>
              <a:rPr lang="it" sz="1050">
                <a:latin typeface="Palatino Linotype"/>
              </a:rPr>
              <a:t>È da questa affermazione che vuole prendere le mosse la nostra meditazione teologica sul mistero pasquale, l'evento supremo della storia della salvezza e il fondamento della nostra vita. Mistero pasquale ed eucaristia, infatti, si richiamano reciprocamente in maniera indisgiungibile, poiché l'eucaristia esiste esattamente per tenere in risalto di fronte alla Chiesa la misteriosa "contemporaneità" del mistero pasquale, di cui essa è il frutto, e d'altra parte gli eventi della Passione, Morte e Risurrezione del Signore non attingerebbero il senso a cui sono obiettivamente destinati, se l'eucaristia non ci aprisse la possibilità di parteciparvi sacramentalmente.</a:t>
            </a:r>
          </a:p>
        </p:txBody>
      </p:sp>
      <p:sp>
        <p:nvSpPr>
          <p:cNvPr id="5" name=""/>
          <p:cNvSpPr/>
          <p:nvPr/>
        </p:nvSpPr>
        <p:spPr>
          <a:xfrm>
            <a:off x="4346448" y="7053072"/>
            <a:ext cx="152400" cy="128016"/>
          </a:xfrm>
          <a:prstGeom prst="rect">
            <a:avLst/>
          </a:prstGeom>
        </p:spPr>
        <p:txBody>
          <a:bodyPr lIns="0" tIns="0" rIns="0" bIns="0">
            <a:noAutofit/>
          </a:bodyPr>
          <a:p>
            <a:pPr marL="25400" indent="0"/>
            <a:r>
              <a:rPr lang="it" sz="1000">
                <a:latin typeface="Palatino Linotype"/>
              </a:rPr>
              <a:t>21</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06552" y="585216"/>
            <a:ext cx="1018032" cy="143256"/>
          </a:xfrm>
          <a:prstGeom prst="rect">
            <a:avLst/>
          </a:prstGeom>
        </p:spPr>
        <p:txBody>
          <a:bodyPr lIns="0" tIns="0" rIns="0" bIns="0">
            <a:noAutofit/>
          </a:bodyPr>
          <a:p>
            <a:pPr marL="25400" indent="0"/>
            <a:r>
              <a:rPr lang="it" b="1" sz="1100">
                <a:latin typeface="Arial"/>
              </a:rPr>
              <a:t>1. Introduzione</a:t>
            </a:r>
          </a:p>
        </p:txBody>
      </p:sp>
      <p:sp>
        <p:nvSpPr>
          <p:cNvPr id="3" name=""/>
          <p:cNvSpPr/>
          <p:nvPr/>
        </p:nvSpPr>
        <p:spPr>
          <a:xfrm>
            <a:off x="615696" y="902208"/>
            <a:ext cx="3968496" cy="6044184"/>
          </a:xfrm>
          <a:prstGeom prst="rect">
            <a:avLst/>
          </a:prstGeom>
        </p:spPr>
        <p:txBody>
          <a:bodyPr lIns="0" tIns="0" rIns="0" bIns="0">
            <a:noAutofit/>
          </a:bodyPr>
          <a:p>
            <a:pPr algn="just" indent="177800">
              <a:lnSpc>
                <a:spcPts val="1248"/>
              </a:lnSpc>
            </a:pPr>
            <a:r>
              <a:rPr lang="it" sz="1050">
                <a:latin typeface="Palatino Linotype"/>
              </a:rPr>
              <a:t>Bisogna riconoscere che quanto avviene nell'Ultima Cena non è semplicemente l'avvio temporale dei fatti che conducono la vicenda di Gesù di Nazaret al suo esito definitivo, ma è ciò che ne qualifica il senso, ne contiene il mistero e ne indirizza l'interpretazione. Tra la Cena e il </a:t>
            </a:r>
            <a:r>
              <a:rPr lang="it" b="1" i="1" sz="1000">
                <a:latin typeface="Palatino Linotype"/>
              </a:rPr>
              <a:t>Triduum,</a:t>
            </a:r>
            <a:r>
              <a:rPr lang="it" sz="1050">
                <a:latin typeface="Palatino Linotype"/>
              </a:rPr>
              <a:t> infatti, vi è un rapporto tanto unico e singolare quanto è il modo in cui Gesù Cristo si relaziona agli accadimenti della storia. Le caratteristiche di questo rapporto possono essere sommariamente precisate affermando che la Cena: (1) </a:t>
            </a:r>
            <a:r>
              <a:rPr lang="it" b="1" i="1" sz="1000">
                <a:latin typeface="Palatino Linotype"/>
              </a:rPr>
              <a:t>svela</a:t>
            </a:r>
            <a:r>
              <a:rPr lang="it" sz="1050">
                <a:latin typeface="Palatino Linotype"/>
              </a:rPr>
              <a:t> il significato della morte del Signore, indicando agli apostoli e ai credenti di ogni epoca in che modo il sacrificio del Golgota deve essere compreso, quale intenzione divina lo attraversi e quale ora esso segni nella storia; (2) </a:t>
            </a:r>
            <a:r>
              <a:rPr lang="it" b="1" i="1" sz="1000">
                <a:latin typeface="Palatino Linotype"/>
              </a:rPr>
              <a:t>anticipa</a:t>
            </a:r>
            <a:r>
              <a:rPr lang="it" sz="1050">
                <a:latin typeface="Palatino Linotype"/>
              </a:rPr>
              <a:t> sacramentalmente il contenuto di quella morte come accadimento dell'alleanza/riscatto definitiva tra Dio /la Trinità e il suo popolo, identificandone </a:t>
            </a:r>
            <a:r>
              <a:rPr lang="it" b="1" i="1" sz="1000">
                <a:latin typeface="Palatino Linotype"/>
              </a:rPr>
              <a:t>substantialiter</a:t>
            </a:r>
            <a:r>
              <a:rPr lang="it" sz="1050">
                <a:latin typeface="Palatino Linotype"/>
              </a:rPr>
              <a:t> la verità come "dono del Figlio" a cui i discepoli sono chiamati a partecipare; (3) </a:t>
            </a:r>
            <a:r>
              <a:rPr lang="it" b="1" i="1" sz="1000">
                <a:latin typeface="Palatino Linotype"/>
              </a:rPr>
              <a:t>consegna</a:t>
            </a:r>
            <a:r>
              <a:rPr lang="it" sz="1050">
                <a:latin typeface="Palatino Linotype"/>
              </a:rPr>
              <a:t> ai discepoli il memoriale attraverso cui essi e la comunità cristiana di ogni tempo e di ogni luogo potranno/dovranno avere accesso all'evento.</a:t>
            </a:r>
          </a:p>
          <a:p>
            <a:pPr algn="just" indent="177800">
              <a:lnSpc>
                <a:spcPts val="1248"/>
              </a:lnSpc>
            </a:pPr>
            <a:r>
              <a:rPr lang="it" sz="1050">
                <a:latin typeface="Palatino Linotype"/>
              </a:rPr>
              <a:t>Tale rapporto, così straordinariamente ricco e complesso, è ciò che la comunità cristiana ha imparato a raccogliere nella nozione tecnica di "sacramento" ed è ciò che riviviamo ogni volta che celebriamo l'Eucaristia: «Ogni volta che celebriamo questo memoriale del sacrificio del tuo Figlio si compie l'opera della nostra redenzione» </a:t>
            </a:r>
            <a:r>
              <a:rPr lang="it" b="1" i="1" sz="1000">
                <a:latin typeface="Palatino Linotype"/>
              </a:rPr>
              <a:t>(Messale Romano,</a:t>
            </a:r>
            <a:r>
              <a:rPr lang="it" sz="1050">
                <a:latin typeface="Palatino Linotype"/>
              </a:rPr>
              <a:t> Orazione sulle offerte della II domenica del tempo ordinario). È la misteriosa "contemporaneità" che non ci permette di parlare del mistero pasquale come se fosse soltanto un tema su cui riflettere, ma ci impone di considerarlo come ciò in cui ci ritroviamo coinvolti e che può essere compreso soltanto dal di dentro della partecipazione. La prima verità che l'Eucaristia ci chiede di riconoscere, infatti, è questa: del mistero pasquale io non sono uno spettatore, perché in ciò che là è capitato una volta per tutte sono implicato anch'io, proprio e personalmente io.</a:t>
            </a:r>
          </a:p>
          <a:p>
            <a:pPr algn="just" indent="177800">
              <a:lnSpc>
                <a:spcPts val="1248"/>
              </a:lnSpc>
            </a:pPr>
            <a:r>
              <a:rPr lang="it" sz="1050">
                <a:latin typeface="Palatino Linotype"/>
              </a:rPr>
              <a:t>È assolutamente necessario, dunque, uscire da una concezione dell'Eucaristia - e più complessivamente dei sacramenti - che ne riduce la portata ad un ruolo strumentale e applicativo. Dobbiamo riconoscere che se il </a:t>
            </a:r>
            <a:r>
              <a:rPr lang="it" b="1" i="1" sz="1000">
                <a:latin typeface="Palatino Linotype"/>
              </a:rPr>
              <a:t>Triduum</a:t>
            </a:r>
            <a:r>
              <a:rPr lang="it" sz="1050">
                <a:latin typeface="Palatino Linotype"/>
              </a:rPr>
              <a:t> è anzitutto un mistero da celebrare, è esperienza bruciante del corpo a corpo con il Signore in cui si viene iniziati alla fede come "con-morire" con Cristo per diven-</a:t>
            </a:r>
          </a:p>
        </p:txBody>
      </p:sp>
      <p:sp>
        <p:nvSpPr>
          <p:cNvPr id="4" name=""/>
          <p:cNvSpPr/>
          <p:nvPr/>
        </p:nvSpPr>
        <p:spPr>
          <a:xfrm>
            <a:off x="597408" y="7043928"/>
            <a:ext cx="158496" cy="124968"/>
          </a:xfrm>
          <a:prstGeom prst="rect">
            <a:avLst/>
          </a:prstGeom>
        </p:spPr>
        <p:txBody>
          <a:bodyPr lIns="0" tIns="0" rIns="0" bIns="0">
            <a:noAutofit/>
          </a:bodyPr>
          <a:p>
            <a:pPr marL="25400" indent="0"/>
            <a:r>
              <a:rPr lang="it" sz="1000">
                <a:latin typeface="Palatino Linotype"/>
              </a:rPr>
              <a:t>22</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8160" y="573024"/>
            <a:ext cx="3965448" cy="960120"/>
          </a:xfrm>
          <a:prstGeom prst="rect">
            <a:avLst/>
          </a:prstGeom>
        </p:spPr>
        <p:txBody>
          <a:bodyPr lIns="0" tIns="0" rIns="0" bIns="0">
            <a:noAutofit/>
          </a:bodyPr>
          <a:p>
            <a:pPr algn="just" marL="12700" marR="12700" indent="0">
              <a:lnSpc>
                <a:spcPts val="1248"/>
              </a:lnSpc>
              <a:spcAft>
                <a:spcPts val="1680"/>
              </a:spcAft>
            </a:pPr>
            <a:r>
              <a:rPr lang="it" sz="1050">
                <a:latin typeface="Palatino Linotype"/>
              </a:rPr>
              <a:t>tare viventi in Dio. L'Eucaristia ci dice che, se spiegazione del mistero pasquale ci deve essere, «la si dovrà intendere nel senso di una spiegazione tra ragazzacci, o, se si preferisce, nel senso di quella che Giacobbe ebbe con l'angelo al guado di Iabbok: in una spiegazione di questo tipo, più che di parlare si tratta di lottare» (J.L. Marion).</a:t>
            </a:r>
          </a:p>
        </p:txBody>
      </p:sp>
      <p:sp>
        <p:nvSpPr>
          <p:cNvPr id="3" name=""/>
          <p:cNvSpPr/>
          <p:nvPr/>
        </p:nvSpPr>
        <p:spPr>
          <a:xfrm>
            <a:off x="518160" y="1847088"/>
            <a:ext cx="2206752" cy="143256"/>
          </a:xfrm>
          <a:prstGeom prst="rect">
            <a:avLst/>
          </a:prstGeom>
        </p:spPr>
        <p:txBody>
          <a:bodyPr lIns="0" tIns="0" rIns="0" bIns="0">
            <a:noAutofit/>
          </a:bodyPr>
          <a:p>
            <a:pPr algn="just" marL="12700" indent="0">
              <a:spcBef>
                <a:spcPts val="1680"/>
              </a:spcBef>
              <a:spcAft>
                <a:spcPts val="1050"/>
              </a:spcAft>
            </a:pPr>
            <a:r>
              <a:rPr lang="it" b="1" sz="1100">
                <a:latin typeface="Arial"/>
              </a:rPr>
              <a:t>2. Le coordinate dell’Ultima Cena</a:t>
            </a:r>
          </a:p>
        </p:txBody>
      </p:sp>
      <p:sp>
        <p:nvSpPr>
          <p:cNvPr id="4" name=""/>
          <p:cNvSpPr/>
          <p:nvPr/>
        </p:nvSpPr>
        <p:spPr>
          <a:xfrm>
            <a:off x="518160" y="2167128"/>
            <a:ext cx="3965448" cy="4785360"/>
          </a:xfrm>
          <a:prstGeom prst="rect">
            <a:avLst/>
          </a:prstGeom>
        </p:spPr>
        <p:txBody>
          <a:bodyPr lIns="0" tIns="0" rIns="0" bIns="0">
            <a:noAutofit/>
          </a:bodyPr>
          <a:p>
            <a:pPr algn="just" marL="12700" marR="12700" indent="177800">
              <a:lnSpc>
                <a:spcPts val="1248"/>
              </a:lnSpc>
              <a:spcBef>
                <a:spcPts val="1050"/>
              </a:spcBef>
              <a:spcAft>
                <a:spcPts val="630"/>
              </a:spcAft>
            </a:pPr>
            <a:r>
              <a:rPr lang="it" sz="1050">
                <a:latin typeface="Palatino Linotype"/>
              </a:rPr>
              <a:t>Per cogliere la portata del gesto istitutivo del Signore, cerchiamo anzitutto di delineare le coordinate fondamentali dell'Ultima Cena, fermandoci in particolare su tre elementi che risultano di estremo interesse per la sua comprensione.</a:t>
            </a:r>
          </a:p>
          <a:p>
            <a:pPr algn="just" marL="12700" indent="0">
              <a:spcAft>
                <a:spcPts val="1050"/>
              </a:spcAft>
            </a:pPr>
            <a:r>
              <a:rPr lang="it" i="1" sz="1100">
                <a:latin typeface="Arial"/>
              </a:rPr>
              <a:t>2.1. La separazione imminente</a:t>
            </a:r>
          </a:p>
          <a:p>
            <a:pPr algn="just" marL="12700" marR="12700" indent="177800">
              <a:lnSpc>
                <a:spcPts val="1248"/>
              </a:lnSpc>
            </a:pPr>
            <a:r>
              <a:rPr lang="it" sz="1050">
                <a:latin typeface="Palatino Linotype"/>
              </a:rPr>
              <a:t>Il primo elemento è attestato nell'esordio delle pericopi eucaristiche, che in maniera unanime, anche se con terminologia diversa, fanno riferimento al </a:t>
            </a:r>
            <a:r>
              <a:rPr lang="it" b="1" i="1" sz="1000">
                <a:latin typeface="Palatino Linotype"/>
              </a:rPr>
              <a:t>tradimento di Giuda.</a:t>
            </a:r>
            <a:r>
              <a:rPr lang="it" sz="1050">
                <a:latin typeface="Palatino Linotype"/>
              </a:rPr>
              <a:t> Paolo introduce il racconto liturgico con l'espressione «nella notte in cui fu tradito» </a:t>
            </a:r>
            <a:r>
              <a:rPr lang="it" b="1" i="1" sz="1000">
                <a:latin typeface="Palatino Linotype"/>
              </a:rPr>
              <a:t>(ICor</a:t>
            </a:r>
            <a:r>
              <a:rPr lang="it" sz="1050">
                <a:latin typeface="Palatino Linotype"/>
              </a:rPr>
              <a:t> 11,23); Marco e Matteo riportano l'annuncio del tradimento nei versetti immediatamente precedenti l'istituzione </a:t>
            </a:r>
            <a:r>
              <a:rPr lang="it" b="1" i="1" sz="1000">
                <a:latin typeface="Palatino Linotype"/>
              </a:rPr>
              <a:t>(Me</a:t>
            </a:r>
            <a:r>
              <a:rPr lang="it" sz="1050">
                <a:latin typeface="Palatino Linotype"/>
              </a:rPr>
              <a:t> 14,17-21; </a:t>
            </a:r>
            <a:r>
              <a:rPr lang="it" b="1" i="1" sz="1000">
                <a:latin typeface="Palatino Linotype"/>
              </a:rPr>
              <a:t>Mt</a:t>
            </a:r>
            <a:r>
              <a:rPr lang="it" sz="1050">
                <a:latin typeface="Palatino Linotype"/>
              </a:rPr>
              <a:t> 26,20-25) e - si noti - questo costituisce l'unico particolare della Cena che viene ricordato. In Luca la parola sul tradimento è spostata al termine, connessa con la seconda frase di istituzione </a:t>
            </a:r>
            <a:r>
              <a:rPr lang="it" b="1" i="1" sz="1000">
                <a:latin typeface="Palatino Linotype"/>
              </a:rPr>
              <a:t>(Le</a:t>
            </a:r>
            <a:r>
              <a:rPr lang="it" sz="1050">
                <a:latin typeface="Palatino Linotype"/>
              </a:rPr>
              <a:t> 22,21-23). L'istituzione dell'Eucaristia avviene dunque nel contesto del tradimento di Gesù da parte di uno dei suoi. Non è in primo luogo Gesù che sceglie di morire: egli si trova piuttosto ad essere consegnato nelle mani di chi intende ucciderlo da parte di uno dei suoi più intimi.</a:t>
            </a:r>
          </a:p>
          <a:p>
            <a:pPr algn="just" marL="12700" marR="12700" indent="177800">
              <a:lnSpc>
                <a:spcPts val="1248"/>
              </a:lnSpc>
            </a:pPr>
            <a:r>
              <a:rPr lang="it" sz="1050">
                <a:latin typeface="Palatino Linotype"/>
              </a:rPr>
              <a:t>Vi è quindi all'opera negli eventi del Triduo anzitutto qualcosa che non proviene da Dio, ma che si oppone a Lui; qualcosa che nasce dal peccato e, proprio per questo, prende la forma della menzogna, dell'odio cieco, della violenza fisica, dell'umiliazione, della brutalità. Non si può comprendere la drammaticità di quegli eventi senza riconoscere che nel gesto con cui Gesù è tradito e «consegnato nelle mani dei peccatori» </a:t>
            </a:r>
            <a:r>
              <a:rPr lang="it" b="1" i="1" sz="1000">
                <a:latin typeface="Palatino Linotype"/>
              </a:rPr>
              <a:t>(Me</a:t>
            </a:r>
            <a:r>
              <a:rPr lang="it" sz="1050">
                <a:latin typeface="Palatino Linotype"/>
              </a:rPr>
              <a:t> 14,41) si riassume tutto il rifiuto d'Israele, e più globalmente dell'umanità, nei confronti di Colui che il Padre ha inviato. Un rifiuto che i Vangeli ci fanno</a:t>
            </a:r>
          </a:p>
        </p:txBody>
      </p:sp>
      <p:sp>
        <p:nvSpPr>
          <p:cNvPr id="5" name=""/>
          <p:cNvSpPr/>
          <p:nvPr/>
        </p:nvSpPr>
        <p:spPr>
          <a:xfrm>
            <a:off x="4340352" y="7037832"/>
            <a:ext cx="158496" cy="128016"/>
          </a:xfrm>
          <a:prstGeom prst="rect">
            <a:avLst/>
          </a:prstGeom>
        </p:spPr>
        <p:txBody>
          <a:bodyPr lIns="0" tIns="0" rIns="0" bIns="0">
            <a:noAutofit/>
          </a:bodyPr>
          <a:p>
            <a:pPr marL="25400" indent="0"/>
            <a:r>
              <a:rPr lang="it" sz="1000">
                <a:latin typeface="Palatino Linotype"/>
              </a:rPr>
              <a:t>23</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92836" y="573024"/>
            <a:ext cx="3970020" cy="6348984"/>
          </a:xfrm>
          <a:prstGeom prst="rect">
            <a:avLst/>
          </a:prstGeom>
        </p:spPr>
        <p:txBody>
          <a:bodyPr lIns="0" tIns="0" rIns="0" bIns="0">
            <a:noAutofit/>
          </a:bodyPr>
          <a:p>
            <a:pPr algn="just" marL="12700" marR="12700" indent="0">
              <a:lnSpc>
                <a:spcPts val="1248"/>
              </a:lnSpc>
              <a:spcAft>
                <a:spcPts val="1050"/>
              </a:spcAft>
            </a:pPr>
            <a:r>
              <a:rPr lang="it" sz="1050">
                <a:latin typeface="Palatino Linotype"/>
              </a:rPr>
              <a:t>già scorgere nella sua natura omicida fin dai racconti dell'infanzia </a:t>
            </a:r>
            <a:r>
              <a:rPr lang="it" b="1" i="1" sz="1000">
                <a:latin typeface="Palatino Linotype"/>
              </a:rPr>
              <a:t>(Mt</a:t>
            </a:r>
            <a:r>
              <a:rPr lang="it" sz="1050">
                <a:latin typeface="Palatino Linotype"/>
              </a:rPr>
              <a:t> 2) e dagli inizi dell'attività pubblica di predicazione del Vangelo </a:t>
            </a:r>
            <a:r>
              <a:rPr lang="it" b="1" i="1" sz="1000">
                <a:latin typeface="Palatino Linotype"/>
              </a:rPr>
              <a:t>(Le</a:t>
            </a:r>
            <a:r>
              <a:rPr lang="it" sz="1050">
                <a:latin typeface="Palatino Linotype"/>
              </a:rPr>
              <a:t> 4); un rifiuto di cui Gesù è consapevole, tanto da preannunciarlo ripetutamente ai discepoli e da denunciarne con le sue parabole l'empietà.</a:t>
            </a:r>
          </a:p>
          <a:p>
            <a:pPr algn="just" marL="12700" indent="0">
              <a:spcAft>
                <a:spcPts val="1050"/>
              </a:spcAft>
            </a:pPr>
            <a:r>
              <a:rPr lang="it" i="1" sz="1100">
                <a:latin typeface="Arial"/>
              </a:rPr>
              <a:t>2.2.    La comunione definitiva</a:t>
            </a:r>
          </a:p>
          <a:p>
            <a:pPr algn="just" marL="12700" marR="12700" indent="177800">
              <a:lnSpc>
                <a:spcPts val="1248"/>
              </a:lnSpc>
              <a:spcAft>
                <a:spcPts val="1050"/>
              </a:spcAft>
            </a:pPr>
            <a:r>
              <a:rPr lang="it" sz="1050">
                <a:latin typeface="Palatino Linotype"/>
              </a:rPr>
              <a:t>Il secondo elemento va rintracciato nella conclusione dei racconti d'istituzione, che contengono un chiaro riferimento alla venuta ultima del Signore, ad una </a:t>
            </a:r>
            <a:r>
              <a:rPr lang="it" b="1" i="1" sz="1000">
                <a:latin typeface="Palatino Linotype"/>
              </a:rPr>
              <a:t>nuova comunione con Lui</a:t>
            </a:r>
            <a:r>
              <a:rPr lang="it" sz="1050">
                <a:latin typeface="Palatino Linotype"/>
              </a:rPr>
              <a:t> che si compirà nel banchetto escatologico. In Paolo questa prospettiva trova una formulazione implicita nel commento conclusivo di </a:t>
            </a:r>
            <a:r>
              <a:rPr lang="it" b="1" i="1" sz="1000">
                <a:latin typeface="Palatino Linotype"/>
              </a:rPr>
              <a:t>ICor</a:t>
            </a:r>
            <a:r>
              <a:rPr lang="it" sz="1050">
                <a:latin typeface="Palatino Linotype"/>
              </a:rPr>
              <a:t> 11,26: «finché egli venga». In Marco e Matteo l'idea è esplicitata dall'affermazione che fa seguito alle parole sul calice: «D'ora innanzi non berrò più di questo frutto della vite, fino a quel giorno quando lo berrò nuovo con voi nel regno del Padre mio» </a:t>
            </a:r>
            <a:r>
              <a:rPr lang="it" b="1" i="1" sz="1000">
                <a:latin typeface="Palatino Linotype"/>
              </a:rPr>
              <a:t>(Mt </a:t>
            </a:r>
            <a:r>
              <a:rPr lang="it" sz="1050">
                <a:latin typeface="Palatino Linotype"/>
              </a:rPr>
              <a:t>26,29). In Luca un'affermazione simile a questa è spostata all'inizio e connessa al primo calice </a:t>
            </a:r>
            <a:r>
              <a:rPr lang="it" b="1" i="1" sz="1000">
                <a:latin typeface="Palatino Linotype"/>
              </a:rPr>
              <a:t>(Le</a:t>
            </a:r>
            <a:r>
              <a:rPr lang="it" sz="1050">
                <a:latin typeface="Palatino Linotype"/>
              </a:rPr>
              <a:t> 22,18). Al tema di una separazione violenta e imminente per tradimento, che apre il brano, fa così da contrasto il tema di un ricongiungimento festoso e definitivo, di una comunione oltre la morte, a cui i discepoli sono rinviati proprio attraverso il segno del banchetto. C'è dunque un morire di Gesù, legato al tradimento di Giuda, che però non avviene per la morte, ma per una nuova vita; c'è una separazione dai discepoli che avviene sullo sfondo di una comunione più profonda, di cui quella separazione rappresenta paradossalmente la condizione.</a:t>
            </a:r>
          </a:p>
          <a:p>
            <a:pPr algn="just" marL="12700" indent="0">
              <a:spcAft>
                <a:spcPts val="1050"/>
              </a:spcAft>
            </a:pPr>
            <a:r>
              <a:rPr lang="it" i="1" sz="1100">
                <a:latin typeface="Arial"/>
              </a:rPr>
              <a:t>2.3.    La cena rituale</a:t>
            </a:r>
          </a:p>
          <a:p>
            <a:pPr algn="just" marL="12700" marR="12700" indent="177800">
              <a:lnSpc>
                <a:spcPts val="1248"/>
              </a:lnSpc>
            </a:pPr>
            <a:r>
              <a:rPr lang="it" sz="1050">
                <a:latin typeface="Palatino Linotype"/>
              </a:rPr>
              <a:t>Proprio il carattere paradossale di questa separazione/comunione viene messo in risalto dal terzo elemento caratterizzante, che è dato dalla </a:t>
            </a:r>
            <a:r>
              <a:rPr lang="it" b="1" i="1" sz="1000">
                <a:latin typeface="Palatino Linotype"/>
              </a:rPr>
              <a:t>situazione del pasto.</a:t>
            </a:r>
            <a:r>
              <a:rPr lang="it" sz="1050">
                <a:latin typeface="Palatino Linotype"/>
              </a:rPr>
              <a:t> Esso va inteso, anzitutto, sullo sfondo dei numerosi passi evangelici che individuano nei banchetti di Gesù un luogo peculiare della manifestazione della venuta del Regno. La narrazione dell'Ultima Cena, tuttavia, è l'unico resoconto evangelico di un pasto preso da Gesù con i soli discepoli. Questo elemento ne mette in luce il carattere eccezionalmente importante, sottolineato anche dall'insistenza degli</a:t>
            </a:r>
          </a:p>
        </p:txBody>
      </p:sp>
      <p:sp>
        <p:nvSpPr>
          <p:cNvPr id="3" name=""/>
          <p:cNvSpPr/>
          <p:nvPr/>
        </p:nvSpPr>
        <p:spPr>
          <a:xfrm>
            <a:off x="579120" y="7028688"/>
            <a:ext cx="158496" cy="128016"/>
          </a:xfrm>
          <a:prstGeom prst="rect">
            <a:avLst/>
          </a:prstGeom>
        </p:spPr>
        <p:txBody>
          <a:bodyPr lIns="0" tIns="0" rIns="0" bIns="0">
            <a:noAutofit/>
          </a:bodyPr>
          <a:p>
            <a:pPr marL="12700" indent="0"/>
            <a:r>
              <a:rPr lang="it" sz="1000">
                <a:latin typeface="Palatino Linotype"/>
              </a:rPr>
              <a:t>24</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42544" y="576072"/>
            <a:ext cx="3965448" cy="6382512"/>
          </a:xfrm>
          <a:prstGeom prst="rect">
            <a:avLst/>
          </a:prstGeom>
        </p:spPr>
        <p:txBody>
          <a:bodyPr lIns="0" tIns="0" rIns="0" bIns="0">
            <a:noAutofit/>
          </a:bodyPr>
          <a:p>
            <a:pPr algn="just" marL="12700" marR="12700" indent="0">
              <a:lnSpc>
                <a:spcPts val="1248"/>
              </a:lnSpc>
            </a:pPr>
            <a:r>
              <a:rPr lang="it" sz="1050">
                <a:latin typeface="Palatino Linotype"/>
              </a:rPr>
              <a:t>evangelisti sui preparativi che lo precedono (</a:t>
            </a:r>
            <a:r>
              <a:rPr lang="it" b="1" i="1" sz="1000">
                <a:latin typeface="Palatino Linotype"/>
              </a:rPr>
              <a:t>Mt</a:t>
            </a:r>
            <a:r>
              <a:rPr lang="it" sz="1050">
                <a:latin typeface="Palatino Linotype"/>
              </a:rPr>
              <a:t> 26,17-19; </a:t>
            </a:r>
            <a:r>
              <a:rPr lang="it" b="1" i="1" sz="1000">
                <a:latin typeface="Palatino Linotype"/>
              </a:rPr>
              <a:t>Me</a:t>
            </a:r>
            <a:r>
              <a:rPr lang="it" sz="1050">
                <a:latin typeface="Palatino Linotype"/>
              </a:rPr>
              <a:t> 14, 12-16; </a:t>
            </a:r>
            <a:r>
              <a:rPr lang="it" b="1" i="1" sz="1000">
                <a:latin typeface="Palatino Linotype"/>
              </a:rPr>
              <a:t>Le</a:t>
            </a:r>
            <a:r>
              <a:rPr lang="it" sz="1050">
                <a:latin typeface="Palatino Linotype"/>
              </a:rPr>
              <a:t> 22, 7-13) e sui verbi che si riferiscono alla convivialità.</a:t>
            </a:r>
          </a:p>
          <a:p>
            <a:pPr algn="just" marL="12700" marR="12700" indent="177800">
              <a:lnSpc>
                <a:spcPts val="1248"/>
              </a:lnSpc>
            </a:pPr>
            <a:r>
              <a:rPr lang="it" sz="1050">
                <a:latin typeface="Palatino Linotype"/>
              </a:rPr>
              <a:t>Parlando di convivialità, d'altra parte, non bisogna pensare ad una semplice cena tra amici, il cui scopo sarebbe la sazietà dei partecipanti, perché il banchetto in cui è istituita l'Eucaristia è manifestamente un pasto </a:t>
            </a:r>
            <a:r>
              <a:rPr lang="it" b="1" i="1" sz="1000">
                <a:latin typeface="Palatino Linotype"/>
              </a:rPr>
              <a:t>rituale.</a:t>
            </a:r>
            <a:r>
              <a:rPr lang="it" sz="1050">
                <a:latin typeface="Palatino Linotype"/>
              </a:rPr>
              <a:t> Per i Sinottici, anzi, il pasto in questione è chiaramente la Cena Pasquale, che, com'è noto, costituiva il memoriale della liberazione dall'Egitto. Sappiamo che questo dato non corrisponde alla cronologia giovannea, che colloca invece la morte del Signore proprio nel momento in cui al Tempio veniva immolato l'agnello per la Pasqua. Senza entrare nei dettagli del problema, che è molto complesso e tuttora dibattuto, ciò su cui tutti i commentatori convergono è che si trattò certamente di una cena rituale </a:t>
            </a:r>
            <a:r>
              <a:rPr lang="it" b="1" i="1" sz="1000">
                <a:latin typeface="Palatino Linotype"/>
              </a:rPr>
              <a:t>in contesto pasquale.</a:t>
            </a:r>
            <a:r>
              <a:rPr lang="it" sz="1050">
                <a:latin typeface="Palatino Linotype"/>
              </a:rPr>
              <a:t> E questo è sufficiente per orientare l'interpretazione teologica.</a:t>
            </a:r>
          </a:p>
          <a:p>
            <a:pPr algn="just" marL="12700" marR="12700" indent="177800">
              <a:lnSpc>
                <a:spcPts val="1248"/>
              </a:lnSpc>
              <a:spcAft>
                <a:spcPts val="1680"/>
              </a:spcAft>
            </a:pPr>
            <a:r>
              <a:rPr lang="it" sz="1050">
                <a:latin typeface="Palatino Linotype"/>
              </a:rPr>
              <a:t>Di fatto sono proprio i gesti e i riferimenti al banchetto rituale che danno massimo risalto alla tensione che sussiste tra gli elementi dell'evento. Troviamo così una sorta di chiasmo che s'istituisce intorno a questi poli: (A) la </a:t>
            </a:r>
            <a:r>
              <a:rPr lang="it" b="1" i="1" sz="1000">
                <a:latin typeface="Palatino Linotype"/>
              </a:rPr>
              <a:t>comunione conviviale</a:t>
            </a:r>
            <a:r>
              <a:rPr lang="it" sz="1050">
                <a:latin typeface="Palatino Linotype"/>
              </a:rPr>
              <a:t>: i discepoli sono radunati intorno ad una mensa, con Gesù che svolge il ruolo di capofamiglia ("a tavola con Lui", "prese il pane ... lo spezzò"); (B) la </a:t>
            </a:r>
            <a:r>
              <a:rPr lang="it" b="1" i="1" sz="1000">
                <a:latin typeface="Palatino Linotype"/>
              </a:rPr>
              <a:t>separazione conviviale introdotta dal tradimento:</a:t>
            </a:r>
            <a:r>
              <a:rPr lang="it" sz="1050">
                <a:latin typeface="Palatino Linotype"/>
              </a:rPr>
              <a:t> il Figlio dell'uomo è tradito da "imo che intinge con me la mano nel piatto" </a:t>
            </a:r>
            <a:r>
              <a:rPr lang="it" b="1" i="1" sz="1000">
                <a:latin typeface="Palatino Linotype"/>
              </a:rPr>
              <a:t>(Me</a:t>
            </a:r>
            <a:r>
              <a:rPr lang="it" sz="1050">
                <a:latin typeface="Palatino Linotype"/>
              </a:rPr>
              <a:t> 14,20, cf. </a:t>
            </a:r>
            <a:r>
              <a:rPr lang="it" b="1" i="1" sz="1000">
                <a:latin typeface="Palatino Linotype"/>
              </a:rPr>
              <a:t>Mt</a:t>
            </a:r>
            <a:r>
              <a:rPr lang="it" sz="1050">
                <a:latin typeface="Palatino Linotype"/>
              </a:rPr>
              <a:t> e Le); (Bl) la </a:t>
            </a:r>
            <a:r>
              <a:rPr lang="it" b="1" i="1" sz="1000">
                <a:latin typeface="Palatino Linotype"/>
              </a:rPr>
              <a:t>separazione della morte</a:t>
            </a:r>
            <a:r>
              <a:rPr lang="it" sz="1050">
                <a:latin typeface="Palatino Linotype"/>
              </a:rPr>
              <a:t>: "non berrò più del frutto della vite", "corpo dato", "sangue versato"; (Al) la </a:t>
            </a:r>
            <a:r>
              <a:rPr lang="it" b="1" i="1" sz="1000">
                <a:latin typeface="Palatino Linotype"/>
              </a:rPr>
              <a:t>comunione oltre la morte:</a:t>
            </a:r>
            <a:r>
              <a:rPr lang="it" sz="1050">
                <a:latin typeface="Palatino Linotype"/>
              </a:rPr>
              <a:t> Gesù li invita a nutrirsi non soltanto di uno stesso cibo, ma a cibarsi di Lui, per aver parte al suo destino </a:t>
            </a:r>
            <a:r>
              <a:rPr lang="it" b="1" i="1" sz="1000">
                <a:latin typeface="Palatino Linotype"/>
              </a:rPr>
              <a:t>(Mt</a:t>
            </a:r>
            <a:r>
              <a:rPr lang="it" sz="1050">
                <a:latin typeface="Palatino Linotype"/>
              </a:rPr>
              <a:t> 26,26.27) e a ripetere quel gesto in memoria di lui: "Fate questo ogni volta che ne bevete in memoria di me" (</a:t>
            </a:r>
            <a:r>
              <a:rPr lang="it" b="1" i="1" sz="1000">
                <a:latin typeface="Palatino Linotype"/>
              </a:rPr>
              <a:t>ICor</a:t>
            </a:r>
            <a:r>
              <a:rPr lang="it" sz="1050">
                <a:latin typeface="Palatino Linotype"/>
              </a:rPr>
              <a:t> 11,25).</a:t>
            </a:r>
          </a:p>
          <a:p>
            <a:pPr algn="just" marL="12700" indent="0">
              <a:spcAft>
                <a:spcPts val="1050"/>
              </a:spcAft>
            </a:pPr>
            <a:r>
              <a:rPr lang="it" b="1" sz="1100">
                <a:latin typeface="Arial"/>
              </a:rPr>
              <a:t>3. Il dono eucaristico e la morte del Signore</a:t>
            </a:r>
          </a:p>
          <a:p>
            <a:pPr algn="just" marL="12700" indent="0">
              <a:spcAft>
                <a:spcPts val="1050"/>
              </a:spcAft>
            </a:pPr>
            <a:r>
              <a:rPr lang="it" i="1" sz="1100">
                <a:latin typeface="Arial"/>
              </a:rPr>
              <a:t>3.1. La morte come compimento</a:t>
            </a:r>
          </a:p>
          <a:p>
            <a:pPr algn="just" marL="12700" marR="12700" indent="177800">
              <a:lnSpc>
                <a:spcPts val="1248"/>
              </a:lnSpc>
            </a:pPr>
            <a:r>
              <a:rPr lang="it" sz="1050">
                <a:latin typeface="Palatino Linotype"/>
              </a:rPr>
              <a:t>Nell'ultima Cena, Gesù di fronte alla sua morte imminente annuncia che essa, anche se sarà vissuta dai discepoli come una sconvolgente separazione («Voi, ora, siete nella tristezza», </a:t>
            </a:r>
            <a:r>
              <a:rPr lang="it" b="1" i="1" sz="1000">
                <a:latin typeface="Palatino Linotype"/>
              </a:rPr>
              <a:t>Gv </a:t>
            </a:r>
            <a:r>
              <a:rPr lang="it" sz="1050">
                <a:latin typeface="Palatino Linotype"/>
              </a:rPr>
              <a:t>16,22) e come un terribile scandalo («Voi tutti vi scandalizzerete per causa mia in questa notte», </a:t>
            </a:r>
            <a:r>
              <a:rPr lang="it" b="1" i="1" sz="1000">
                <a:latin typeface="Palatino Linotype"/>
              </a:rPr>
              <a:t>Mt</a:t>
            </a:r>
            <a:r>
              <a:rPr lang="it" sz="1050">
                <a:latin typeface="Palatino Linotype"/>
              </a:rPr>
              <a:t> 26,31), costituirà in realtà il</a:t>
            </a:r>
          </a:p>
        </p:txBody>
      </p:sp>
      <p:sp>
        <p:nvSpPr>
          <p:cNvPr id="3" name=""/>
          <p:cNvSpPr/>
          <p:nvPr/>
        </p:nvSpPr>
        <p:spPr>
          <a:xfrm>
            <a:off x="4364736" y="7043928"/>
            <a:ext cx="155448" cy="128016"/>
          </a:xfrm>
          <a:prstGeom prst="rect">
            <a:avLst/>
          </a:prstGeom>
        </p:spPr>
        <p:txBody>
          <a:bodyPr lIns="0" tIns="0" rIns="0" bIns="0">
            <a:noAutofit/>
          </a:bodyPr>
          <a:p>
            <a:pPr marL="25400" indent="0"/>
            <a:r>
              <a:rPr lang="it" sz="1000">
                <a:latin typeface="Palatino Linotype"/>
              </a:rPr>
              <a:t>25</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95884" y="576072"/>
            <a:ext cx="3973068" cy="6364224"/>
          </a:xfrm>
          <a:prstGeom prst="rect">
            <a:avLst/>
          </a:prstGeom>
        </p:spPr>
        <p:txBody>
          <a:bodyPr lIns="0" tIns="0" rIns="0" bIns="0">
            <a:noAutofit/>
          </a:bodyPr>
          <a:p>
            <a:pPr algn="just" marL="12700" marR="12700" indent="0">
              <a:lnSpc>
                <a:spcPts val="1248"/>
              </a:lnSpc>
            </a:pPr>
            <a:r>
              <a:rPr lang="it" sz="1050">
                <a:latin typeface="Palatino Linotype"/>
              </a:rPr>
              <a:t>fondamento solido e inamovibile di una comunione più profonda e duratura («Non vi lascerò orfani, ritornerò da voi», </a:t>
            </a:r>
            <a:r>
              <a:rPr lang="it" b="1" i="1" sz="1000">
                <a:latin typeface="Palatino Linotype"/>
              </a:rPr>
              <a:t>Gv</a:t>
            </a:r>
            <a:r>
              <a:rPr lang="it" sz="1050">
                <a:latin typeface="Palatino Linotype"/>
              </a:rPr>
              <a:t> 14,18).</a:t>
            </a:r>
          </a:p>
          <a:p>
            <a:pPr algn="just" marL="12700" marR="12700" indent="177800">
              <a:lnSpc>
                <a:spcPts val="1248"/>
              </a:lnSpc>
            </a:pPr>
            <a:r>
              <a:rPr lang="it" sz="1050">
                <a:latin typeface="Palatino Linotype"/>
              </a:rPr>
              <a:t>Mentre, infatti, i suoi oppositori vedono nella possibilità di condannarlo e ucciderlo il modo per provare in maniera categorica e inoppugnabile che egli non viene da Dio e che la sua pretesa di essere con il Padre una cosa sola non è altro che una bestemmia, Gesù chiede ai discepoli di guardare alla sua morte non come una smentita della sua missione, ma come il supremo </a:t>
            </a:r>
            <a:r>
              <a:rPr lang="it" b="1" i="1" sz="1000">
                <a:latin typeface="Palatino Linotype"/>
              </a:rPr>
              <a:t>compimento della sua rappresentanza messianica.</a:t>
            </a:r>
          </a:p>
          <a:p>
            <a:pPr algn="just" marL="12700" marR="12700" indent="177800">
              <a:lnSpc>
                <a:spcPts val="1248"/>
              </a:lnSpc>
            </a:pPr>
            <a:r>
              <a:rPr lang="it" sz="1050">
                <a:latin typeface="Palatino Linotype"/>
              </a:rPr>
              <a:t>Sconvolgendo la loro "cristologia", che li portava a rappresentarsi la venuta del Messia nel segno dell'affermazione di un potere mondano, Gesù apre gli apostoli a riconoscere che la suprema dedizione di Dio agli uomini non deve essere cercata in una vittoria sui nemici e nell'affermazione di sé, ma in quella vittoria della carità che consiste nel portare fino alle estreme conseguenze il dono di sé anche di fronte al rifiuto dell'altro. Nella morte di Gesù, dunque, non c'è da vedere la smentita del suo annuncio e il fallimento della sua missione, ma al contrario la suprema realizzazione della sua identità di Parola del Padre e il pieno compimento della sua opera di rivelazione.</a:t>
            </a:r>
          </a:p>
          <a:p>
            <a:pPr algn="just" marL="12700" marR="12700" indent="177800">
              <a:lnSpc>
                <a:spcPts val="1248"/>
              </a:lnSpc>
              <a:spcAft>
                <a:spcPts val="630"/>
              </a:spcAft>
            </a:pPr>
            <a:r>
              <a:rPr lang="it" sz="1050">
                <a:latin typeface="Palatino Linotype"/>
              </a:rPr>
              <a:t>Se infatti gli uomini si rappresentano la grandezza di Dio come il caso supremo della regalità e della potenza mondana, Gesù, attraverso il dono di sé sulla croce, attesta che la potenza e la signoria di Dio ne sono esattamente il capovolgimento. Il volto del Padre, che Gesù conosce come nessun altro per un'originaria consustanzialità, può essere testimoniato soltanto dando la vita, liberamente e per amore. Qualsiasi altra rappresentazione non testimonierebbe il Padre, perché ciò che definisce nel più profondo la sua identità è l'essere pura, gratuita e incondizionata oblazione di sé. È proprio nell'ignominia della Croce, dunque, che Gesù realizza fino alle estreme conseguenze la propria identità messianica, separando </a:t>
            </a:r>
            <a:r>
              <a:rPr lang="it" b="1" i="1" sz="1000">
                <a:latin typeface="Palatino Linotype"/>
              </a:rPr>
              <a:t>una volta per tutte</a:t>
            </a:r>
            <a:r>
              <a:rPr lang="it" sz="1050">
                <a:latin typeface="Palatino Linotype"/>
              </a:rPr>
              <a:t> la rappresentazione di Dio dall'idolatrica proiezione su di Lui dei nostri sogni di potenza e delle nostre ambizioni di dominio, e aprendoci alla contemplazione ammirata degli abissi della carità divina.</a:t>
            </a:r>
          </a:p>
          <a:p>
            <a:pPr algn="just" marL="12700" indent="0">
              <a:spcAft>
                <a:spcPts val="1050"/>
              </a:spcAft>
            </a:pPr>
            <a:r>
              <a:rPr lang="it" i="1" sz="1100">
                <a:latin typeface="Arial"/>
              </a:rPr>
              <a:t>3.2. “Traditio sui”</a:t>
            </a:r>
          </a:p>
          <a:p>
            <a:pPr algn="just" marL="12700" marR="12700" indent="177800">
              <a:lnSpc>
                <a:spcPts val="1236"/>
              </a:lnSpc>
            </a:pPr>
            <a:r>
              <a:rPr lang="it" sz="1050">
                <a:latin typeface="Palatino Linotype"/>
              </a:rPr>
              <a:t>Come appare dai discorsi d'addio che Giovanni inserisce nella narrazione della Cena e soprattutto dal gesto istitutivo dell'Euca¬</a:t>
            </a:r>
          </a:p>
        </p:txBody>
      </p:sp>
      <p:sp>
        <p:nvSpPr>
          <p:cNvPr id="3" name=""/>
          <p:cNvSpPr/>
          <p:nvPr/>
        </p:nvSpPr>
        <p:spPr>
          <a:xfrm>
            <a:off x="579120" y="7031736"/>
            <a:ext cx="158496" cy="128016"/>
          </a:xfrm>
          <a:prstGeom prst="rect">
            <a:avLst/>
          </a:prstGeom>
        </p:spPr>
        <p:txBody>
          <a:bodyPr lIns="0" tIns="0" rIns="0" bIns="0">
            <a:noAutofit/>
          </a:bodyPr>
          <a:p>
            <a:pPr marL="12700" indent="0"/>
            <a:r>
              <a:rPr lang="it" sz="1000">
                <a:latin typeface="Palatino Linotype"/>
              </a:rPr>
              <a:t>26</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24256" y="569976"/>
            <a:ext cx="3965448" cy="6370320"/>
          </a:xfrm>
          <a:prstGeom prst="rect">
            <a:avLst/>
          </a:prstGeom>
        </p:spPr>
        <p:txBody>
          <a:bodyPr lIns="0" tIns="0" rIns="0" bIns="0">
            <a:noAutofit/>
          </a:bodyPr>
          <a:p>
            <a:pPr algn="just" marL="12700" marR="12700" indent="0">
              <a:lnSpc>
                <a:spcPts val="1248"/>
              </a:lnSpc>
            </a:pPr>
            <a:r>
              <a:rPr lang="it" sz="1050">
                <a:latin typeface="Palatino Linotype"/>
              </a:rPr>
              <a:t>ristia, questo capovolgimento della croce, da evento traumatico di separazione a fondamento della comunione suprema, avviene perché quella morte è assunta da Gesù come </a:t>
            </a:r>
            <a:r>
              <a:rPr lang="it" b="1" i="1" sz="1000">
                <a:latin typeface="Palatino Linotype"/>
              </a:rPr>
              <a:t>atto supremo della sua libertà.</a:t>
            </a:r>
            <a:r>
              <a:rPr lang="it" sz="1050">
                <a:latin typeface="Palatino Linotype"/>
              </a:rPr>
              <a:t> A fronte della minaccia che incombe su di lui, Gesù non appare come ima vittima sopraffatta dagli eventi e schiacciata dalle circostanze. Egli non si limita a subire il rifiuto del suo popolo, né</a:t>
            </a:r>
          </a:p>
          <a:p>
            <a:pPr algn="just" marL="12700" marR="12700" indent="0">
              <a:lnSpc>
                <a:spcPts val="1248"/>
              </a:lnSpc>
            </a:pPr>
            <a:r>
              <a:rPr lang="it" sz="1050">
                <a:latin typeface="Palatino Linotype"/>
              </a:rPr>
              <a:t>10    fugge, come se la vita non volesse perderla. Adesso che «è giunta l'ora» </a:t>
            </a:r>
            <a:r>
              <a:rPr lang="it" b="1" i="1" sz="1000">
                <a:latin typeface="Palatino Linotype"/>
              </a:rPr>
              <a:t>(Gv</a:t>
            </a:r>
            <a:r>
              <a:rPr lang="it" sz="1050">
                <a:latin typeface="Palatino Linotype"/>
              </a:rPr>
              <a:t> 12,23), perché le circostanze non lasciano più altro spazio per far risuonare la sua rivelazione del Padre, egli prende tra le mani quella consegna/tradimento di Giuda e la fa diventare</a:t>
            </a:r>
          </a:p>
          <a:p>
            <a:pPr algn="just" marL="12700" marR="12700" indent="0">
              <a:lnSpc>
                <a:spcPts val="1248"/>
              </a:lnSpc>
            </a:pPr>
            <a:r>
              <a:rPr lang="it" sz="1050">
                <a:latin typeface="Palatino Linotype"/>
              </a:rPr>
              <a:t>11    luogo della libera e oblativa consegna di sé: «Io offro la mia vita [...]. Nessuno me la toglie, ma la offro da me stesso» </a:t>
            </a:r>
            <a:r>
              <a:rPr lang="it" b="1" i="1" sz="1000">
                <a:latin typeface="Palatino Linotype"/>
              </a:rPr>
              <a:t>(Gv</a:t>
            </a:r>
            <a:r>
              <a:rPr lang="it" sz="1050">
                <a:latin typeface="Palatino Linotype"/>
              </a:rPr>
              <a:t> 10,17s.). Cristo, dunque, avendo amato i suoi che erano nel mondo, li ama fino alla fine, fino al supremo compimento dell'amore (cf </a:t>
            </a:r>
            <a:r>
              <a:rPr lang="it" b="1" i="1" sz="1000">
                <a:latin typeface="Palatino Linotype"/>
              </a:rPr>
              <a:t>Gv</a:t>
            </a:r>
            <a:r>
              <a:rPr lang="it" sz="1050">
                <a:latin typeface="Palatino Linotype"/>
              </a:rPr>
              <a:t> 13,1), che è dare la vita per coloro che si amano (cf </a:t>
            </a:r>
            <a:r>
              <a:rPr lang="it" b="1" i="1" sz="1000">
                <a:latin typeface="Palatino Linotype"/>
              </a:rPr>
              <a:t>Gv</a:t>
            </a:r>
            <a:r>
              <a:rPr lang="it" sz="1050">
                <a:latin typeface="Palatino Linotype"/>
              </a:rPr>
              <a:t> 15,13). Per questo nell'Ultima Cena </a:t>
            </a:r>
            <a:r>
              <a:rPr lang="it" b="1" i="1" sz="1000">
                <a:latin typeface="Palatino Linotype"/>
              </a:rPr>
              <a:t>se dat suis manibus</a:t>
            </a:r>
            <a:r>
              <a:rPr lang="it" sz="1050">
                <a:latin typeface="Palatino Linotype"/>
              </a:rPr>
              <a:t>: la sua Passione sarà il Corpo dato e il Sangue versato da Lui.</a:t>
            </a:r>
          </a:p>
          <a:p>
            <a:pPr algn="just" marL="12700" marR="12700" indent="177800">
              <a:lnSpc>
                <a:spcPts val="1248"/>
              </a:lnSpc>
            </a:pPr>
            <a:r>
              <a:rPr lang="it" sz="1050">
                <a:latin typeface="Palatino Linotype"/>
              </a:rPr>
              <a:t>Proprio quest'atto di </a:t>
            </a:r>
            <a:r>
              <a:rPr lang="it" b="1" i="1" sz="1000">
                <a:latin typeface="Palatino Linotype"/>
              </a:rPr>
              <a:t>donazione,</a:t>
            </a:r>
            <a:r>
              <a:rPr lang="it" sz="1050">
                <a:latin typeface="Palatino Linotype"/>
              </a:rPr>
              <a:t> dunque, con cui si inaugura il Triduo realizza l'intenzionalità che qualifica in maniera </a:t>
            </a:r>
            <a:r>
              <a:rPr lang="it" b="1" i="1" sz="1000">
                <a:latin typeface="Palatino Linotype"/>
              </a:rPr>
              <a:t>salvifica </a:t>
            </a:r>
            <a:r>
              <a:rPr lang="it" sz="1050">
                <a:latin typeface="Palatino Linotype"/>
              </a:rPr>
              <a:t>tutti gli avvenimenti che seguiranno, conferendo loro il carattere di evento, ovvero di avvenimento in cui è implicata la nostra libertà. Il carattere salvifico di quegli avvenimenti, infatti, non consiste soltanto nella </a:t>
            </a:r>
            <a:r>
              <a:rPr lang="it" b="1" i="1" sz="1000">
                <a:latin typeface="Palatino Linotype"/>
              </a:rPr>
              <a:t>soppressione della vita</a:t>
            </a:r>
            <a:r>
              <a:rPr lang="it" sz="1050">
                <a:latin typeface="Palatino Linotype"/>
              </a:rPr>
              <a:t> di Gesù, poiché il morire in quanto tale non ha alcun potere di riscatto e l'economia divina non trova in alcun modo un suo compimento nel puro spargimento di sangue: ché anzi è proprio ciò che Dio proibisce e da cui in ogni modo intende sottrarci. Il carattere salvifico di quegli avvenimenti consiste piuttosto nel </a:t>
            </a:r>
            <a:r>
              <a:rPr lang="it" b="1" i="1" sz="1000">
                <a:latin typeface="Palatino Linotype"/>
              </a:rPr>
              <a:t>dare la vita</a:t>
            </a:r>
            <a:r>
              <a:rPr lang="it" sz="1050">
                <a:latin typeface="Palatino Linotype"/>
              </a:rPr>
              <a:t> di Gesù, ossia nella </a:t>
            </a:r>
            <a:r>
              <a:rPr lang="it" b="1" i="1" sz="1000">
                <a:latin typeface="Palatino Linotype"/>
              </a:rPr>
              <a:t>relazione agapica -</a:t>
            </a:r>
            <a:r>
              <a:rPr lang="it" sz="1050">
                <a:latin typeface="Palatino Linotype"/>
              </a:rPr>
              <a:t> con Dio e, inseparabilmente, tra noi - che essi intendono far avvenire come giustizia del mondo.</a:t>
            </a:r>
          </a:p>
          <a:p>
            <a:pPr algn="just" marL="12700" marR="12700" indent="177800">
              <a:lnSpc>
                <a:spcPts val="1248"/>
              </a:lnSpc>
            </a:pPr>
            <a:r>
              <a:rPr lang="it" sz="1050">
                <a:latin typeface="Palatino Linotype"/>
              </a:rPr>
              <a:t>Poiché tale corrispondenza, e non la morte del Figlio, è esattamente ciò che il Padre ha di mira e ciò a cui lo Spirito ci persuade (mentre la morte in quanto tale è il prezzo che noi imponiamo al Figlio per lasciarci persuadere, è il "fin dove" Egli deve andare perché noi riconosciamo l'intenzionalità che abita il suo Corpo), l'istituzione dell'Eucaristia, in cui tale intenzione viene in sommo grado manifestata e consegnata alla nostra libertà, costituisce l'oggetto più appassionato dei desideri del Signore: «Ho desiderato ardentemente» </a:t>
            </a:r>
            <a:r>
              <a:rPr lang="it" b="1" i="1" sz="1000">
                <a:latin typeface="Palatino Linotype"/>
              </a:rPr>
              <a:t>(Le</a:t>
            </a:r>
            <a:r>
              <a:rPr lang="it" sz="1050">
                <a:latin typeface="Palatino Linotype"/>
              </a:rPr>
              <a:t> 22,14). Gesù non desidera ardentemente di morire (anzi di questo ha paura e angoscia e spera di esserne</a:t>
            </a:r>
          </a:p>
        </p:txBody>
      </p:sp>
      <p:sp>
        <p:nvSpPr>
          <p:cNvPr id="3" name=""/>
          <p:cNvSpPr/>
          <p:nvPr/>
        </p:nvSpPr>
        <p:spPr>
          <a:xfrm>
            <a:off x="4346448" y="7034784"/>
            <a:ext cx="161544" cy="128016"/>
          </a:xfrm>
          <a:prstGeom prst="rect">
            <a:avLst/>
          </a:prstGeom>
        </p:spPr>
        <p:txBody>
          <a:bodyPr lIns="0" tIns="0" rIns="0" bIns="0">
            <a:noAutofit/>
          </a:bodyPr>
          <a:p>
            <a:pPr marL="25400" indent="0"/>
            <a:r>
              <a:rPr lang="it" sz="1000">
                <a:latin typeface="Palatino Linotype"/>
              </a:rPr>
              <a:t>27</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94360" y="566928"/>
            <a:ext cx="3971544" cy="6364224"/>
          </a:xfrm>
          <a:prstGeom prst="rect">
            <a:avLst/>
          </a:prstGeom>
        </p:spPr>
        <p:txBody>
          <a:bodyPr lIns="0" tIns="0" rIns="0" bIns="0">
            <a:noAutofit/>
          </a:bodyPr>
          <a:p>
            <a:pPr algn="just" marL="12700" marR="12700" indent="0">
              <a:lnSpc>
                <a:spcPts val="1236"/>
              </a:lnSpc>
            </a:pPr>
            <a:r>
              <a:rPr lang="it" sz="1050">
                <a:latin typeface="Palatino Linotype"/>
              </a:rPr>
              <a:t>liberato), ma desidera ardentemente la nostra comunione con il Padre («L'amore con il quale mi hai amato sia in essi e io in loro», </a:t>
            </a:r>
            <a:r>
              <a:rPr lang="it" b="1" i="1" sz="1000">
                <a:latin typeface="Palatino Linotype"/>
              </a:rPr>
              <a:t>Gv</a:t>
            </a:r>
            <a:r>
              <a:rPr lang="it" sz="1050">
                <a:latin typeface="Palatino Linotype"/>
              </a:rPr>
              <a:t> 17,26).</a:t>
            </a:r>
          </a:p>
          <a:p>
            <a:pPr algn="just" marL="12700" indent="177800">
              <a:lnSpc>
                <a:spcPts val="1236"/>
              </a:lnSpc>
              <a:spcAft>
                <a:spcPts val="630"/>
              </a:spcAft>
            </a:pPr>
            <a:r>
              <a:rPr lang="it" sz="1050">
                <a:latin typeface="Palatino Linotype"/>
              </a:rPr>
              <a:t>Per questo, ciò su cui Gesù nell'Ultima Cena richiama l'attenzione non è la drammaticità del suo morire; non è la suprema ingiustizia e iniquità degli uomini; non è neppure la propria generosità personale. Ciò che egli pone in risalto e offre al nostro libero riconoscimento nell'Eucaristia è che nel suo morire si realizza quella </a:t>
            </a:r>
            <a:r>
              <a:rPr lang="it" b="1" i="1" sz="1000">
                <a:latin typeface="Palatino Linotype"/>
              </a:rPr>
              <a:t>redenzione dai peccati</a:t>
            </a:r>
            <a:r>
              <a:rPr lang="it" sz="1050">
                <a:latin typeface="Palatino Linotype"/>
              </a:rPr>
              <a:t> e quella </a:t>
            </a:r>
            <a:r>
              <a:rPr lang="it" b="1" i="1" sz="1000">
                <a:latin typeface="Palatino Linotype"/>
              </a:rPr>
              <a:t>nuova alleanza</a:t>
            </a:r>
            <a:r>
              <a:rPr lang="it" sz="1050">
                <a:latin typeface="Palatino Linotype"/>
              </a:rPr>
              <a:t> che il Padre offre ai discepoli e a tutti gli uomini, come dono definitivo di salvezza. Gesù non si dona a noi come un eroe impavido, che affronta la morte come il gesto che sigilla il carattere unico di una personalità eccezionale, ma si offre con una dedizione che vuole lasciar trasparire la propria natura filiale. Egli è qui più che mai il Figlio che pone totalmente se stesso a disposizione del Padre, perché egli possa donarlo a noi. Il tradimento di Giuda diventa la </a:t>
            </a:r>
            <a:r>
              <a:rPr lang="it" b="1" i="1" sz="1000">
                <a:latin typeface="Palatino Linotype"/>
              </a:rPr>
              <a:t>traditio sui</a:t>
            </a:r>
            <a:r>
              <a:rPr lang="it" sz="1050">
                <a:latin typeface="Palatino Linotype"/>
              </a:rPr>
              <a:t> di Gesù, e questa </a:t>
            </a:r>
            <a:r>
              <a:rPr lang="it" b="1" i="1" sz="1000">
                <a:latin typeface="Palatino Linotype"/>
              </a:rPr>
              <a:t>traditio</a:t>
            </a:r>
            <a:r>
              <a:rPr lang="it" sz="1050">
                <a:latin typeface="Palatino Linotype"/>
              </a:rPr>
              <a:t> più profondamente ancora è la consegna che Dio fa al mondo di suo Figlio: «Dio ha tanto amato il mondo da dare il suo Figlio unigenito» </a:t>
            </a:r>
            <a:r>
              <a:rPr lang="it" b="1" i="1" sz="1000">
                <a:latin typeface="Palatino Linotype"/>
              </a:rPr>
              <a:t>(Gv</a:t>
            </a:r>
            <a:r>
              <a:rPr lang="it" sz="1050">
                <a:latin typeface="Palatino Linotype"/>
              </a:rPr>
              <a:t> 3,16). Il Figlio si rimette nelle mani del Padre («Padre, nelle tue mani consegno il mio spirito», </a:t>
            </a:r>
            <a:r>
              <a:rPr lang="it" b="1" i="1" sz="1000">
                <a:latin typeface="Palatino Linotype"/>
              </a:rPr>
              <a:t>Le</a:t>
            </a:r>
            <a:r>
              <a:rPr lang="it" sz="1050">
                <a:latin typeface="Palatino Linotype"/>
              </a:rPr>
              <a:t> 23,46) perché il Padre lo possa donare a noi; e così, attraverso la sua oblazione di amore, viene partecipato alla nostra umanità lo Spirito di carità in cui Egli e il Padre sono uniti </a:t>
            </a:r>
            <a:r>
              <a:rPr lang="it" b="1" i="1" sz="1000">
                <a:latin typeface="Palatino Linotype"/>
              </a:rPr>
              <a:t>(Gv</a:t>
            </a:r>
            <a:r>
              <a:rPr lang="it" sz="1050">
                <a:latin typeface="Palatino Linotype"/>
              </a:rPr>
              <a:t> 19,30). Il gesto eucaristico di intima comunione tra Gesù e i suoi viene così aperto e dilatato a comprendere tutti coloro che saranno destinatari della salvezza (i "molti") e a mostrare la sua scaturigine nel cuore della Trinità.</a:t>
            </a:r>
          </a:p>
          <a:p>
            <a:pPr algn="just" marL="12700" indent="0">
              <a:spcAft>
                <a:spcPts val="1050"/>
              </a:spcAft>
            </a:pPr>
            <a:r>
              <a:rPr lang="it" i="1" sz="1100">
                <a:latin typeface="Arial"/>
              </a:rPr>
              <a:t>3.3. Le figure antiche e il dono eucaristico</a:t>
            </a:r>
          </a:p>
          <a:p>
            <a:pPr algn="just" marL="12700" indent="177800">
              <a:lnSpc>
                <a:spcPts val="1248"/>
              </a:lnSpc>
            </a:pPr>
            <a:r>
              <a:rPr lang="it" sz="1050">
                <a:latin typeface="Palatino Linotype"/>
              </a:rPr>
              <a:t>Un ultimo elemento su cui dobbiamo fermare l'attenzione è che questa suprema consegna di amore ci viene offerta da Gesù proprio dall'interno del rito più sacro di Israele, come per fare emergere da tutta la storia del popolo eletto un filo conduttore che fin dall'origine la attraversava per preparare e prefigurare quel dono. Quando Gesù "entra" nella cena pasquale, infatti, appare chiaro che i riti di quella cena, e tutta la tradizione veterotestamentaria che vi si era raccolta e depositata, parlavano già di Lui e del suo sacrificio. Come leggiamo nella splendida Omelia di Melitone di Sardi, che la liturgia ci propone nell'Ufficio delle</a:t>
            </a:r>
          </a:p>
        </p:txBody>
      </p:sp>
      <p:sp>
        <p:nvSpPr>
          <p:cNvPr id="3" name=""/>
          <p:cNvSpPr/>
          <p:nvPr/>
        </p:nvSpPr>
        <p:spPr>
          <a:xfrm>
            <a:off x="576072" y="7022592"/>
            <a:ext cx="158496" cy="128016"/>
          </a:xfrm>
          <a:prstGeom prst="rect">
            <a:avLst/>
          </a:prstGeom>
        </p:spPr>
        <p:txBody>
          <a:bodyPr lIns="0" tIns="0" rIns="0" bIns="0">
            <a:noAutofit/>
          </a:bodyPr>
          <a:p>
            <a:pPr marL="25400" indent="0"/>
            <a:r>
              <a:rPr lang="it" sz="1000">
                <a:latin typeface="Palatino Linotype"/>
              </a:rPr>
              <a:t>28</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3776" y="563880"/>
            <a:ext cx="3962400" cy="6370320"/>
          </a:xfrm>
          <a:prstGeom prst="rect">
            <a:avLst/>
          </a:prstGeom>
        </p:spPr>
        <p:txBody>
          <a:bodyPr lIns="0" tIns="0" rIns="0" bIns="0">
            <a:noAutofit/>
          </a:bodyPr>
          <a:p>
            <a:pPr algn="just" marL="12700" marR="12700" indent="0">
              <a:lnSpc>
                <a:spcPts val="1248"/>
              </a:lnSpc>
            </a:pPr>
            <a:r>
              <a:rPr lang="it" sz="1050">
                <a:latin typeface="Palatino Linotype"/>
              </a:rPr>
              <a:t>Letture del Giovedì Santo: «Egli è colui che prese su di sé le sofferenze di tutti. Egli è colui che fu ucciso in Abele, e in Isacco fu legato ai piedi. Andò pellegrinando in Giacobbe, e in Giuseppe fu venduto. Fu esposto sulle acque in Mosé, e nell'agnello fu sgozzato. Fu perseguitato in Davide e nei profeti fu disonorato» </a:t>
            </a:r>
            <a:r>
              <a:rPr lang="it" b="1" i="1" sz="1000">
                <a:latin typeface="Palatino Linotype"/>
              </a:rPr>
              <a:t>(Sulla Pasqua,</a:t>
            </a:r>
            <a:r>
              <a:rPr lang="it" sz="1050">
                <a:latin typeface="Palatino Linotype"/>
              </a:rPr>
              <a:t> 69).</a:t>
            </a:r>
          </a:p>
          <a:p>
            <a:pPr algn="just" marL="12700" marR="12700" indent="177800">
              <a:lnSpc>
                <a:spcPts val="1248"/>
              </a:lnSpc>
            </a:pPr>
            <a:r>
              <a:rPr lang="it" sz="1050">
                <a:latin typeface="Palatino Linotype"/>
              </a:rPr>
              <a:t>Il gesto eucaristico con cui Gesù innesta sulla tradizione pasquale di Israele la sconvolgente novità della sua Pasqua, non è dunque la sovrapposizione di un'aggiunta esterna, ma è il compimento di un'intenzione che la innerva fin dai suoi inizi, perché si iscrive nel mistero delle origini e rappresenta addirittura la ragione ultima della creazione. Per questo non solo il sacrificio di Isacco, a cui possiamo raccordare attraverso l'obbedienza di Abramo la tradizione della fede di Israele e più in generale le grandi tradizioni del monoteismo, ma anche il sacrificio di Abele, in cui possiamo vedere raffigurate le religioni naturali, trovano nel gesto eucaristico ciò che, superandole infinitamente, allo stesso tempo però realmente le compie.</a:t>
            </a:r>
          </a:p>
          <a:p>
            <a:pPr algn="just" marL="12700" marR="12700" indent="177800">
              <a:lnSpc>
                <a:spcPts val="1248"/>
              </a:lnSpc>
            </a:pPr>
            <a:r>
              <a:rPr lang="it" sz="1050">
                <a:latin typeface="Palatino Linotype"/>
              </a:rPr>
              <a:t>Quanto le antiche figure (l'Agnello, la manna, il sangue dell'alleanza. ..) lasciavano trasparire, viene ora "riempito" e portato al suo supremo compimento. Gesù, con il dono del suo sacrificio pasquale, pone fine ai riti antichi, perché ormai la Verità di Dio non è più solo intravista attraverso immagini, ma totalmente svelata da ciò che è contenuto nell'Eucaristia. Come canta splendidamente il santo poeta Efrem: «Tra agnello e Agnello stettero i discepoli. Mangiarono l'agnello pasquale e l'Agnello vero. [...] L'Agnello vero mangiò l'agnello della Pasqua. Si affrettò il simbolo a entrare nel ventre della verità. Tutti tipi nel santo dei santi dimoravano attendendo Colui che porta tutto a perfezione. Videro i simboli l'Agnello vero, strapparono il velo della porta e uscirono incontro a lui. Tutti loro erano fondati e posti del tutto su di lui» </a:t>
            </a:r>
            <a:r>
              <a:rPr lang="it" b="1" i="1" sz="1000">
                <a:latin typeface="Palatino Linotype"/>
              </a:rPr>
              <a:t>(Inni pasquali,</a:t>
            </a:r>
            <a:r>
              <a:rPr lang="it" sz="1050">
                <a:latin typeface="Palatino Linotype"/>
              </a:rPr>
              <a:t> 6).</a:t>
            </a:r>
          </a:p>
          <a:p>
            <a:pPr algn="just" marL="12700" marR="12700" indent="177800">
              <a:lnSpc>
                <a:spcPts val="1248"/>
              </a:lnSpc>
            </a:pPr>
            <a:r>
              <a:rPr lang="it" sz="1050">
                <a:latin typeface="Palatino Linotype"/>
              </a:rPr>
              <a:t>L'inaudita verità, cui quelle figure alludevano senza poterla esprimere, è appunto che il cuore del Sacro, che l'uomo da sempre s'immagina come il luogo dell'offerta a Dio di qualcosa di proprio al fine di procurarsene la grazia e la protezione, viene qui identificato nella </a:t>
            </a:r>
            <a:r>
              <a:rPr lang="it" b="1" i="1" sz="1000">
                <a:latin typeface="Palatino Linotype"/>
              </a:rPr>
              <a:t>traditio sui</a:t>
            </a:r>
            <a:r>
              <a:rPr lang="it" sz="1050">
                <a:latin typeface="Palatino Linotype"/>
              </a:rPr>
              <a:t> del Figlio. Dove infatti l'antico rito pasquale faceva memoria del sangue di un Agnello che aveva protetto Israele dall'ira sterminatrice di Dio, il nuovo rito pasquale consegna il Sangue di un Agnello che dà vita ad ogni uomo, an¬</a:t>
            </a:r>
          </a:p>
        </p:txBody>
      </p:sp>
      <p:sp>
        <p:nvSpPr>
          <p:cNvPr id="3" name=""/>
          <p:cNvSpPr/>
          <p:nvPr/>
        </p:nvSpPr>
        <p:spPr>
          <a:xfrm>
            <a:off x="4312920" y="7028688"/>
            <a:ext cx="155448" cy="128016"/>
          </a:xfrm>
          <a:prstGeom prst="rect">
            <a:avLst/>
          </a:prstGeom>
        </p:spPr>
        <p:txBody>
          <a:bodyPr lIns="0" tIns="0" rIns="0" bIns="0">
            <a:noAutofit/>
          </a:bodyPr>
          <a:p>
            <a:pPr marL="25400" indent="0"/>
            <a:r>
              <a:rPr lang="it" sz="1000">
                <a:latin typeface="Palatino Linotype"/>
              </a:rPr>
              <a:t>29</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1792" y="566928"/>
            <a:ext cx="3968496" cy="2395728"/>
          </a:xfrm>
          <a:prstGeom prst="rect">
            <a:avLst/>
          </a:prstGeom>
        </p:spPr>
        <p:txBody>
          <a:bodyPr lIns="0" tIns="0" rIns="0" bIns="0">
            <a:noAutofit/>
          </a:bodyPr>
          <a:p>
            <a:pPr algn="just" marL="12700" marR="12700" indent="0">
              <a:lnSpc>
                <a:spcPts val="1248"/>
              </a:lnSpc>
            </a:pPr>
            <a:r>
              <a:rPr lang="it" sz="1050">
                <a:latin typeface="Palatino Linotype"/>
              </a:rPr>
              <a:t>che a chi lo ha immolato. Se la libertà colpevole dell'uomo deve essere riscattata dalla schiavitù della paura di Dio (il nascondersi di Adamo), il "prezzo" di tale riscatto è pagato da Dio stesso.</a:t>
            </a:r>
          </a:p>
          <a:p>
            <a:pPr algn="just" indent="177800">
              <a:lnSpc>
                <a:spcPts val="1248"/>
              </a:lnSpc>
              <a:spcAft>
                <a:spcPts val="1680"/>
              </a:spcAft>
            </a:pPr>
            <a:r>
              <a:rPr lang="it" sz="1050">
                <a:latin typeface="Palatino Linotype"/>
              </a:rPr>
              <a:t>La convergenza nei testi eucaristici di tutti i filoni veterotestamentari (l'alleanza del Sinai, il Servo sofferente, il banchetto della Sapienza, il tema della redenzione e del sacrificio, i simboli della manna e della coppa ecc.) individua in questo gesto sacramentale, </a:t>
            </a:r>
            <a:r>
              <a:rPr lang="it" b="1" i="1" sz="1000">
                <a:latin typeface="Palatino Linotype"/>
              </a:rPr>
              <a:t>culmen et fons</a:t>
            </a:r>
            <a:r>
              <a:rPr lang="it" sz="1050">
                <a:latin typeface="Palatino Linotype"/>
              </a:rPr>
              <a:t> della vita della Chiesa, il luogo in cui il Signore, attraverso la consegna del mistero pasquale, conduce al pieno compimento tutte le Scritture e realizza l'unità di quella storia di salvezza, che, distendendosi nei secoli, non può però trovare altro compimento che quello offerto in questo sacramento.</a:t>
            </a:r>
          </a:p>
          <a:p>
            <a:pPr algn="just" indent="0">
              <a:spcAft>
                <a:spcPts val="1050"/>
              </a:spcAft>
            </a:pPr>
            <a:r>
              <a:rPr lang="it" b="1" sz="1100">
                <a:latin typeface="Arial"/>
              </a:rPr>
              <a:t>4. La risurrezione e la presenza sacramentale</a:t>
            </a:r>
          </a:p>
        </p:txBody>
      </p:sp>
      <p:sp>
        <p:nvSpPr>
          <p:cNvPr id="3" name=""/>
          <p:cNvSpPr/>
          <p:nvPr/>
        </p:nvSpPr>
        <p:spPr>
          <a:xfrm>
            <a:off x="621792" y="3112008"/>
            <a:ext cx="3968496" cy="3825240"/>
          </a:xfrm>
          <a:prstGeom prst="rect">
            <a:avLst/>
          </a:prstGeom>
        </p:spPr>
        <p:txBody>
          <a:bodyPr lIns="0" tIns="0" rIns="0" bIns="0">
            <a:noAutofit/>
          </a:bodyPr>
          <a:p>
            <a:pPr algn="just" indent="177800">
              <a:lnSpc>
                <a:spcPts val="1248"/>
              </a:lnSpc>
              <a:spcBef>
                <a:spcPts val="1050"/>
              </a:spcBef>
              <a:spcAft>
                <a:spcPts val="630"/>
              </a:spcAft>
            </a:pPr>
            <a:r>
              <a:rPr lang="it" sz="1050">
                <a:latin typeface="Palatino Linotype"/>
              </a:rPr>
              <a:t>Poiché la morte di Gesù, in quanto </a:t>
            </a:r>
            <a:r>
              <a:rPr lang="it" b="1" i="1" sz="1000">
                <a:latin typeface="Palatino Linotype"/>
              </a:rPr>
              <a:t>consegna di sé,</a:t>
            </a:r>
            <a:r>
              <a:rPr lang="it" sz="1050">
                <a:latin typeface="Palatino Linotype"/>
              </a:rPr>
              <a:t> è il compimento della sua rappresentanza messianica, la risurrezione non può essere pensata come ima sorta di "rivincita" sulla sconfitta della morte. I testi del Nuovo Testamento, infatti, manifestano una lucidissima convergenza nel mettere in evidenza che la risurrezione non viene soltanto </a:t>
            </a:r>
            <a:r>
              <a:rPr lang="it" b="1" i="1" sz="1000">
                <a:latin typeface="Palatino Linotype"/>
              </a:rPr>
              <a:t>dopo</a:t>
            </a:r>
            <a:r>
              <a:rPr lang="it" sz="1050">
                <a:latin typeface="Palatino Linotype"/>
              </a:rPr>
              <a:t> la morte, ma veramente </a:t>
            </a:r>
            <a:r>
              <a:rPr lang="it" b="1" i="1" sz="1000">
                <a:latin typeface="Palatino Linotype"/>
              </a:rPr>
              <a:t>da essa e a motivo di essa.</a:t>
            </a:r>
          </a:p>
          <a:p>
            <a:pPr algn="just" indent="0">
              <a:spcAft>
                <a:spcPts val="1050"/>
              </a:spcAft>
            </a:pPr>
            <a:r>
              <a:rPr lang="it" i="1" sz="1100">
                <a:latin typeface="Arial"/>
              </a:rPr>
              <a:t>4.1. L’unità di morte e risurrezione</a:t>
            </a:r>
          </a:p>
          <a:p>
            <a:pPr algn="just" indent="177800">
              <a:lnSpc>
                <a:spcPts val="1248"/>
              </a:lnSpc>
            </a:pPr>
            <a:r>
              <a:rPr lang="it" sz="1050">
                <a:latin typeface="Palatino Linotype"/>
              </a:rPr>
              <a:t>Gesù risorge perché la sua morte è stata l'insediamento nell'umano di una misura insuperabile di amore, l'apertura di un luogo creaturale che fa tutt'uno con la Vita di Dio. Non trattenere la vita come un tesoro geloso, ma consegnarla per amore, significa ricevere la vita in pienezza: questa è la Verità divina, che il Figlio Gesù attesta non solo con le sue parole, ma con l'acquisizione pasquale della sua identità di </a:t>
            </a:r>
            <a:r>
              <a:rPr lang="it" b="1" i="1" sz="1000">
                <a:latin typeface="Palatino Linotype"/>
              </a:rPr>
              <a:t>Kyrios.</a:t>
            </a:r>
            <a:r>
              <a:rPr lang="it" sz="1050">
                <a:latin typeface="Palatino Linotype"/>
              </a:rPr>
              <a:t> Emblematico al riguardo è l'inno della lettera ai Filippesi, in cui Paolo afferma che proprio l'obbedienza del Figlio fino alla morte e alla morte di croce è il motivo e il fondamento della sua esaltazione come Signore del cosmo e della storia. E questo perché la signoria del Risorto non è "altro" che il dare a noi tutto ciò che Egli è e tutto ciò che Egli ha.</a:t>
            </a:r>
          </a:p>
          <a:p>
            <a:pPr algn="just" indent="177800">
              <a:lnSpc>
                <a:spcPts val="1248"/>
              </a:lnSpc>
            </a:pPr>
            <a:r>
              <a:rPr lang="it" sz="1050">
                <a:latin typeface="Palatino Linotype"/>
              </a:rPr>
              <a:t>Il potere glorioso di Gesù Risorto non ha dunque altra logica della </a:t>
            </a:r>
            <a:r>
              <a:rPr lang="it" b="1" i="1" sz="1000">
                <a:latin typeface="Palatino Linotype"/>
              </a:rPr>
              <a:t>traditio sui</a:t>
            </a:r>
            <a:r>
              <a:rPr lang="it" sz="1050">
                <a:latin typeface="Palatino Linotype"/>
              </a:rPr>
              <a:t> del Crocifisso, e non può essere riconosciuta nella</a:t>
            </a:r>
          </a:p>
        </p:txBody>
      </p:sp>
      <p:sp>
        <p:nvSpPr>
          <p:cNvPr id="4" name=""/>
          <p:cNvSpPr/>
          <p:nvPr/>
        </p:nvSpPr>
        <p:spPr>
          <a:xfrm>
            <a:off x="603504" y="7022592"/>
            <a:ext cx="161544" cy="128016"/>
          </a:xfrm>
          <a:prstGeom prst="rect">
            <a:avLst/>
          </a:prstGeom>
        </p:spPr>
        <p:txBody>
          <a:bodyPr lIns="0" tIns="0" rIns="0" bIns="0">
            <a:noAutofit/>
          </a:bodyPr>
          <a:p>
            <a:pPr marL="25400" indent="0"/>
            <a:r>
              <a:rPr lang="it" sz="1000">
                <a:latin typeface="Palatino Linotype"/>
              </a:rPr>
              <a:t>30</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9872" y="585216"/>
            <a:ext cx="3971544" cy="6370320"/>
          </a:xfrm>
          <a:prstGeom prst="rect">
            <a:avLst/>
          </a:prstGeom>
        </p:spPr>
        <p:txBody>
          <a:bodyPr lIns="0" tIns="0" rIns="0" bIns="0">
            <a:noAutofit/>
          </a:bodyPr>
          <a:p>
            <a:pPr algn="just" indent="0">
              <a:lnSpc>
                <a:spcPts val="1248"/>
              </a:lnSpc>
              <a:spcAft>
                <a:spcPts val="630"/>
              </a:spcAft>
            </a:pPr>
            <a:r>
              <a:rPr lang="it" sz="1050">
                <a:latin typeface="Palatino Linotype"/>
              </a:rPr>
              <a:t>sua portata reale se non attraverso il memoriale del suo Corpo dato e del suo Sangue versato. Dopo la risurrezione, Gesù non istituisce un nuovo luogo simbolico di discernimento della sua presenza, ma ratifica piuttosto la necessità di accostarsi al mistero della sua Pasqua proprio attraverso il rito con cui nella Cena ha consegnato ai discepoli il sacramento della sua Passione. E questo perché «la morte di Gesù non è affatto "annullata" dal suo apparire come "risorto" [...]. Al contrario: l'incondizionata attualità di quell'evento, che segna in modo decisivo e permanente la storia di Gesù (le sue "mani", i suoi "piedi", il suo "costato"), è perfettamente confermata. Essa prende anzi il suo senso assoluto, la cui manifestazione mostra di voler andare comunque in una direzione contraria a quella della memoria nostalgica dei discepoli» (P. Sequeri).</a:t>
            </a:r>
          </a:p>
          <a:p>
            <a:pPr algn="just" marL="12700" indent="0">
              <a:spcAft>
                <a:spcPts val="1050"/>
              </a:spcAft>
            </a:pPr>
            <a:r>
              <a:rPr lang="it" i="1" sz="1100">
                <a:latin typeface="Arial"/>
              </a:rPr>
              <a:t>4.2. La presenza eucaristica e la “gratia carnis”</a:t>
            </a:r>
          </a:p>
          <a:p>
            <a:pPr algn="just" marL="12700" marR="12700" indent="177800">
              <a:lnSpc>
                <a:spcPts val="1248"/>
              </a:lnSpc>
            </a:pPr>
            <a:r>
              <a:rPr lang="it" sz="1050">
                <a:latin typeface="Palatino Linotype"/>
              </a:rPr>
              <a:t>San Leone Magno, nel secondo discorso sull'Ascensione del Signore, mostra come il corpo del Signore, grazie al mistero di morte e risurrezione, abbia realizzato in pienezza l'intenzionalità deH'incamazione: farci toccare non «con mano di carne», ma «con intelligenza di spirito» che l'umanità di Gesù è umanità del Figlio. Attraverso la risurrezione, infatti, «cominciò a essere più presente con la sua divinità colui che era divenuto più distante con la sua umanità», e questo in modo tale che ciò che del redentore era visibile - non solo la fatticità del dato empirico, ma in esso e attraverso di esso la manifestazione della sua identità divina - è passato ora nei simboli sacramentali. La forma sacramentale della fede post-pasquale, dunque, non va compresa come una sorta d'impoverimento qualitativo del rapporto con il Signore, ma secondo la prospettiva di una perfetta continuità: la logica simbolica dei sacramenti è esattamente la stessa che operava nel Corpo di Gesù durante la sua vicenda terrena, appunto perché in quei simboli sacramentali non di un "altro" corpo si tratta, ma proprio di "quello" che per noi ha patito. E se la Pasqua ha introdotto una differenza, questa non consiste in una presenza più debole, ma in una presenza resa più forte, perché di quel Corpo ora lo Spirito illustra la gloria nella totale destinazione </a:t>
            </a:r>
            <a:r>
              <a:rPr lang="it" b="1" i="1" sz="1000">
                <a:latin typeface="Palatino Linotype"/>
              </a:rPr>
              <a:t>prò nobis.</a:t>
            </a:r>
          </a:p>
          <a:p>
            <a:pPr algn="just" marL="12700" marR="12700" indent="177800">
              <a:lnSpc>
                <a:spcPts val="1248"/>
              </a:lnSpc>
            </a:pPr>
            <a:r>
              <a:rPr lang="it" sz="1050">
                <a:latin typeface="Palatino Linotype"/>
              </a:rPr>
              <a:t>In questa prospettiva, dunque, i sacramenti vengono a collocarsi nella logica per cui la Chiesa, a seguito e in forza della Pasqua</a:t>
            </a:r>
          </a:p>
        </p:txBody>
      </p:sp>
      <p:sp>
        <p:nvSpPr>
          <p:cNvPr id="3" name=""/>
          <p:cNvSpPr/>
          <p:nvPr/>
        </p:nvSpPr>
        <p:spPr>
          <a:xfrm>
            <a:off x="4325112" y="7050024"/>
            <a:ext cx="152400" cy="128016"/>
          </a:xfrm>
          <a:prstGeom prst="rect">
            <a:avLst/>
          </a:prstGeom>
        </p:spPr>
        <p:txBody>
          <a:bodyPr lIns="0" tIns="0" rIns="0" bIns="0">
            <a:noAutofit/>
          </a:bodyPr>
          <a:p>
            <a:pPr marL="25400" indent="0"/>
            <a:r>
              <a:rPr lang="it" sz="1000">
                <a:latin typeface="Palatino Linotype"/>
              </a:rPr>
              <a:t>31</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9412" y="585216"/>
            <a:ext cx="3971544" cy="6361176"/>
          </a:xfrm>
          <a:prstGeom prst="rect">
            <a:avLst/>
          </a:prstGeom>
        </p:spPr>
        <p:txBody>
          <a:bodyPr lIns="0" tIns="0" rIns="0" bIns="0">
            <a:noAutofit/>
          </a:bodyPr>
          <a:p>
            <a:pPr algn="just" marL="12700" marR="12700" indent="0">
              <a:lnSpc>
                <a:spcPts val="1248"/>
              </a:lnSpc>
            </a:pPr>
            <a:r>
              <a:rPr lang="it" sz="1050">
                <a:latin typeface="Palatino Linotype"/>
              </a:rPr>
              <a:t>del Signore, ha pieno accesso a ciò che si è realizzato nella sua vicenda terrena ed è culminato nella sua passione, così da poter riconoscere che le due figure, quella dell'uomo mortale, umiliato fino alla morte e alla morte di croce, e quella del </a:t>
            </a:r>
            <a:r>
              <a:rPr lang="it" b="1" i="1" sz="1000">
                <a:latin typeface="Palatino Linotype"/>
              </a:rPr>
              <a:t>Kyrios</a:t>
            </a:r>
            <a:r>
              <a:rPr lang="it" sz="1050">
                <a:latin typeface="Palatino Linotype"/>
              </a:rPr>
              <a:t> glorioso, che vive e regna nei secoli, sono un unico e solo Gesù. Come afferma Ambrogio, sulla scorta di san Paolo: «Ora non conosciamo più Cristo secondo la carne, ma abbiamo il dono della sua carne (i</a:t>
            </a:r>
            <a:r>
              <a:rPr lang="it" b="1" i="1" sz="1000">
                <a:latin typeface="Palatino Linotype"/>
              </a:rPr>
              <a:t>carnis gratiam tenemus</a:t>
            </a:r>
            <a:r>
              <a:rPr lang="it" sz="1050">
                <a:latin typeface="Palatino Linotype"/>
              </a:rPr>
              <a:t>), per conoscere in Lui [...] il primogenito dei morti» </a:t>
            </a:r>
            <a:r>
              <a:rPr lang="it" b="1" i="1" sz="1000">
                <a:latin typeface="Palatino Linotype"/>
              </a:rPr>
              <a:t>(Per la dipartita del fratello,</a:t>
            </a:r>
            <a:r>
              <a:rPr lang="it" sz="1050">
                <a:latin typeface="Palatino Linotype"/>
              </a:rPr>
              <a:t> II, 91). Con il Signore, dopo la Pasqua, non si mantiene un rapporto «secondo la carne», ossia secondo l'immediatezza sensibile, ma ciò non significa che il riferimento al suo corpo possa essere trasceso né disatteso, ché anzi proprio la </a:t>
            </a:r>
            <a:r>
              <a:rPr lang="it" b="1" i="1" sz="1000">
                <a:latin typeface="Palatino Linotype"/>
              </a:rPr>
              <a:t>gratia carnis</a:t>
            </a:r>
            <a:r>
              <a:rPr lang="it" sz="1050">
                <a:latin typeface="Palatino Linotype"/>
              </a:rPr>
              <a:t> permette di riconoscerlo come il primogenito dei morti e la primizia della vita.</a:t>
            </a:r>
          </a:p>
          <a:p>
            <a:pPr algn="just" marL="12700" indent="177800">
              <a:lnSpc>
                <a:spcPts val="1248"/>
              </a:lnSpc>
            </a:pPr>
            <a:r>
              <a:rPr lang="it" sz="1050">
                <a:latin typeface="Palatino Linotype"/>
              </a:rPr>
              <a:t>Il grande teologo del movimento liturgico, Odo Casel, commenta in questi termini l'espressione di Ambrogio: </a:t>
            </a:r>
            <a:r>
              <a:rPr lang="it" b="1" i="1" sz="1000">
                <a:latin typeface="Palatino Linotype"/>
              </a:rPr>
              <a:t>«Carnis gratiam tenemus</a:t>
            </a:r>
            <a:r>
              <a:rPr lang="it" sz="1050">
                <a:latin typeface="Palatino Linotype"/>
              </a:rPr>
              <a:t> - anche ora, che il Signore regna trasfigurato in cielo e di là partecipa il suo Spirito alla Chiesa, le sue azioni storiche mantengono il loro pieno valore, anzi solo adesso lo mostrano in pienezza. La Chiesa, infatti, diventa Chiesa, cioè sposa di Cristo, proprio partecipando all'intera vita di Cristo, e precisamente, finché essa è ancora </a:t>
            </a:r>
            <a:r>
              <a:rPr lang="it" b="1" i="1" sz="1000">
                <a:latin typeface="Palatino Linotype"/>
              </a:rPr>
              <a:t>in statu viae</a:t>
            </a:r>
            <a:r>
              <a:rPr lang="it" b="1" i="1" baseline="-25000" sz="1000">
                <a:latin typeface="Palatino Linotype"/>
              </a:rPr>
              <a:t>r</a:t>
            </a:r>
            <a:r>
              <a:rPr lang="it" sz="1050">
                <a:latin typeface="Palatino Linotype"/>
              </a:rPr>
              <a:t> partecipando alla sua umiliazione, benché nella forza del Signore glorificato, senza di cui quella non avrebbe alcun valore davanti a Dio».</a:t>
            </a:r>
          </a:p>
          <a:p>
            <a:pPr algn="just" marL="12700" indent="177800">
              <a:lnSpc>
                <a:spcPts val="1248"/>
              </a:lnSpc>
              <a:spcAft>
                <a:spcPts val="630"/>
              </a:spcAft>
            </a:pPr>
            <a:r>
              <a:rPr lang="it" sz="1050">
                <a:latin typeface="Palatino Linotype"/>
              </a:rPr>
              <a:t>Affermando, al seguito di Ambrogio, l'insuperabilità della "carne" del Signore, Casel vuole evidenziare l'impossibilità di svuotare la storia di Gesù del suo contenuto salvifico, come se questo fosse da essa dissociabile e ora lo Spirito potesse renderlo a noi accessibile per altra via, che quella di metterci in comunione con ciò che là è avvenuto.</a:t>
            </a:r>
          </a:p>
          <a:p>
            <a:pPr algn="just" marL="12700" indent="0">
              <a:spcAft>
                <a:spcPts val="1050"/>
              </a:spcAft>
            </a:pPr>
            <a:r>
              <a:rPr lang="it" i="1" sz="1100">
                <a:latin typeface="Arial"/>
              </a:rPr>
              <a:t>4.3. Il memoriale eucaristico e il tempo deiruomo</a:t>
            </a:r>
          </a:p>
          <a:p>
            <a:pPr algn="just" marL="12700" indent="177800">
              <a:lnSpc>
                <a:spcPts val="1248"/>
              </a:lnSpc>
            </a:pPr>
            <a:r>
              <a:rPr lang="it" sz="1050">
                <a:latin typeface="Palatino Linotype"/>
              </a:rPr>
              <a:t>Si apre qui il discorso sul rapporto tra il mistero pasquale e il tempo dell'uomo, che l'enciclica </a:t>
            </a:r>
            <a:r>
              <a:rPr lang="it" b="1" i="1" sz="1000">
                <a:latin typeface="Palatino Linotype"/>
              </a:rPr>
              <a:t>Ecclesia de Eucharistia</a:t>
            </a:r>
            <a:r>
              <a:rPr lang="it" sz="1050">
                <a:latin typeface="Palatino Linotype"/>
              </a:rPr>
              <a:t> definisce di misteriosa "contemporaneità". Uno dei temi più complessi e delicati della teologia eucaristica.</a:t>
            </a:r>
          </a:p>
          <a:p>
            <a:pPr algn="just" marL="12700" indent="177800">
              <a:lnSpc>
                <a:spcPts val="1248"/>
              </a:lnSpc>
            </a:pPr>
            <a:r>
              <a:rPr lang="it" sz="1050">
                <a:latin typeface="Palatino Linotype"/>
              </a:rPr>
              <a:t>Con ima tesi sintetica si potrebbe affermare che la forma sacramentale della presenza dell'evento pasquale esiste proprio per consentire </a:t>
            </a:r>
            <a:r>
              <a:rPr lang="it" b="1" i="1" sz="1000">
                <a:latin typeface="Palatino Linotype"/>
              </a:rPr>
              <a:t>raccordarsi della verità di Dio con la storia degli uomini</a:t>
            </a:r>
            <a:r>
              <a:rPr lang="it" sz="1050">
                <a:latin typeface="Palatino Linotype"/>
              </a:rPr>
              <a:t> e,</a:t>
            </a:r>
          </a:p>
        </p:txBody>
      </p:sp>
      <p:sp>
        <p:nvSpPr>
          <p:cNvPr id="3" name=""/>
          <p:cNvSpPr/>
          <p:nvPr/>
        </p:nvSpPr>
        <p:spPr>
          <a:xfrm>
            <a:off x="612648" y="7040880"/>
            <a:ext cx="161544" cy="128016"/>
          </a:xfrm>
          <a:prstGeom prst="rect">
            <a:avLst/>
          </a:prstGeom>
        </p:spPr>
        <p:txBody>
          <a:bodyPr lIns="0" tIns="0" rIns="0" bIns="0">
            <a:noAutofit/>
          </a:bodyPr>
          <a:p>
            <a:pPr marL="25400" indent="0"/>
            <a:r>
              <a:rPr lang="it" sz="1000">
                <a:latin typeface="Palatino Linotype"/>
              </a:rPr>
              <a:t>32</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87680" y="518160"/>
            <a:ext cx="3968496" cy="6382512"/>
          </a:xfrm>
          <a:prstGeom prst="rect">
            <a:avLst/>
          </a:prstGeom>
        </p:spPr>
        <p:txBody>
          <a:bodyPr lIns="0" tIns="0" rIns="0" bIns="0">
            <a:noAutofit/>
          </a:bodyPr>
          <a:p>
            <a:pPr algn="just" marL="12700" indent="0">
              <a:lnSpc>
                <a:spcPts val="1248"/>
              </a:lnSpc>
            </a:pPr>
            <a:r>
              <a:rPr lang="it" sz="1050">
                <a:latin typeface="Palatino Linotype"/>
              </a:rPr>
              <a:t>rispettivamente, </a:t>
            </a:r>
            <a:r>
              <a:rPr lang="it" b="1" i="1" sz="1000">
                <a:latin typeface="Palatino Linotype"/>
              </a:rPr>
              <a:t>l'attuarsi della temporalità del soggetto all'interno della comunione cristologica.</a:t>
            </a:r>
          </a:p>
          <a:p>
            <a:pPr algn="just" marL="12700" marR="12700" indent="177800">
              <a:lnSpc>
                <a:spcPts val="1248"/>
              </a:lnSpc>
            </a:pPr>
            <a:r>
              <a:rPr lang="it" sz="1050">
                <a:latin typeface="Palatino Linotype"/>
              </a:rPr>
              <a:t>Paradigmatico al riguardo è l'episodio dei discepoli di Em-maus, la cui paradossale distonia esistenziale dalla temporalità pasquale in cui oggettivamente si trovano a vivere è superata soltanto attraverso l'assunzione di un punto prospettico che viene loro donato dall'iniziativa eucaristica del Risorto. Solo accettando di rivedere i loro giudizi a partire dall'intenzionalità dischiusa dal gesto eucaristico, e quindi superando l'identificazione della verità con l'apparenza empirica dei fatti, avviene per loro la metamorfosi del tempo. In questo senso, l'azione sacramentale deve essere pensata non tanto come la conseguenza di un evento riducibile alla sua effettuazione empirica, ma piuttosto come atto in cui l'evento consegue la propria intenzionalità partecipativa, offrendosi alla libertà come suo principio e compimento.</a:t>
            </a:r>
          </a:p>
          <a:p>
            <a:pPr algn="just" marL="12700" marR="12700" indent="177800">
              <a:lnSpc>
                <a:spcPts val="1248"/>
              </a:lnSpc>
              <a:spcAft>
                <a:spcPts val="1680"/>
              </a:spcAft>
            </a:pPr>
            <a:r>
              <a:rPr lang="it" sz="1050">
                <a:latin typeface="Palatino Linotype"/>
              </a:rPr>
              <a:t>La pretesa di Cristo è quella di porsi come l'Alfa e l'Omega del mondo, il principio della creazione e il compimento della libertà, sicché nella sua vicenda personale tutti gli uomini sono realmente coinvolti e nella sua Pasqua tutta la vicenda temporale della storia trova effettiva ricapitolazione. Ma allo stesso tempo ciò avviene in ima forma che non scavalca l'effettivo sviluppo cronologico della temporalità umana, poiché la piena elargizione della Grazia non rappresenta la battuta di arresto per l'esercizio della libertà, ma piuttosto il fondamento della sua possibilità più radicale: quella di attingere come propria verità quella di Gesù.</a:t>
            </a:r>
          </a:p>
          <a:p>
            <a:pPr algn="just" marL="12700" indent="0">
              <a:spcAft>
                <a:spcPts val="1050"/>
              </a:spcAft>
            </a:pPr>
            <a:r>
              <a:rPr lang="it" b="1" sz="1100">
                <a:latin typeface="Arial"/>
              </a:rPr>
              <a:t>5. Conclusione</a:t>
            </a:r>
          </a:p>
          <a:p>
            <a:pPr algn="just" marL="12700" marR="12700" indent="177800">
              <a:lnSpc>
                <a:spcPts val="1248"/>
              </a:lnSpc>
            </a:pPr>
            <a:r>
              <a:rPr lang="it" sz="1050">
                <a:latin typeface="Palatino Linotype"/>
              </a:rPr>
              <a:t>Il Triduo Santo, centro di tutto l'anno liturgico, ci conduce a riconoscere che il mistero pasquale porta alle supreme conseguenze il mistero dell'incarnazione. La Pasqua, infatti, non dissolve la storia di Gesù in un vago spiritualismo, ma attesta definitivamente l'impossibilità di avere altro accesso all'incontro con Dio che quello mediato dal Corpo del Signore.</a:t>
            </a:r>
          </a:p>
          <a:p>
            <a:pPr algn="just" marL="12700" marR="12700" indent="177800">
              <a:lnSpc>
                <a:spcPts val="1248"/>
              </a:lnSpc>
            </a:pPr>
            <a:r>
              <a:rPr lang="it" sz="1050">
                <a:latin typeface="Palatino Linotype"/>
              </a:rPr>
              <a:t>Corpo rifiutato dagli uomini («pietra scartata dai costruttori») e fatto oggetto della violenza («non ha più bellezza, ridotto a verme non uomo»). Corpo consegnato come luogo del riscatto e dell'alleanza, e </a:t>
            </a:r>
            <a:r>
              <a:rPr lang="it" b="1" i="1" sz="1000">
                <a:latin typeface="Palatino Linotype"/>
              </a:rPr>
              <a:t>per questo</a:t>
            </a:r>
            <a:r>
              <a:rPr lang="it" sz="1050">
                <a:latin typeface="Palatino Linotype"/>
              </a:rPr>
              <a:t> Corpo glorioso in cui esplode la Vita. Corpo che, attraverso il mistero pasquale, svela che la Verità di</a:t>
            </a:r>
          </a:p>
        </p:txBody>
      </p:sp>
      <p:sp>
        <p:nvSpPr>
          <p:cNvPr id="3" name=""/>
          <p:cNvSpPr/>
          <p:nvPr/>
        </p:nvSpPr>
        <p:spPr>
          <a:xfrm>
            <a:off x="4312920" y="6986016"/>
            <a:ext cx="158496" cy="131064"/>
          </a:xfrm>
          <a:prstGeom prst="rect">
            <a:avLst/>
          </a:prstGeom>
        </p:spPr>
        <p:txBody>
          <a:bodyPr lIns="0" tIns="0" rIns="0" bIns="0">
            <a:noAutofit/>
          </a:bodyPr>
          <a:p>
            <a:pPr marL="25400" indent="0"/>
            <a:r>
              <a:rPr lang="it" sz="1000">
                <a:latin typeface="Palatino Linotype"/>
              </a:rPr>
              <a:t>33</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30936" y="524256"/>
            <a:ext cx="3986784" cy="1130808"/>
          </a:xfrm>
          <a:prstGeom prst="rect">
            <a:avLst/>
          </a:prstGeom>
        </p:spPr>
        <p:txBody>
          <a:bodyPr lIns="0" tIns="0" rIns="0" bIns="0">
            <a:noAutofit/>
          </a:bodyPr>
          <a:p>
            <a:pPr algn="just" marL="3556" marR="12700" indent="0">
              <a:lnSpc>
                <a:spcPts val="1248"/>
              </a:lnSpc>
            </a:pPr>
            <a:r>
              <a:rPr lang="it" sz="1050">
                <a:latin typeface="Palatino Linotype"/>
              </a:rPr>
              <a:t>cui è portatore coincide con la Verità di Dio («siede alla destra del Padre»), ima Verità che è Amore offerto all'uomo (Corpo eucaristico) per ospitarlo nel suo mistero (Corpo ecclesiale).</a:t>
            </a:r>
          </a:p>
          <a:p>
            <a:pPr algn="just" marL="16256" marR="12700" indent="127000">
              <a:lnSpc>
                <a:spcPts val="1248"/>
              </a:lnSpc>
              <a:spcAft>
                <a:spcPts val="1470"/>
              </a:spcAft>
            </a:pPr>
            <a:r>
              <a:rPr lang="it" sz="1050">
                <a:latin typeface="Palatino Linotype"/>
              </a:rPr>
              <a:t>Per questo, come cantiamo nella Messa </a:t>
            </a:r>
            <a:r>
              <a:rPr lang="it" b="1" i="1" sz="1000">
                <a:latin typeface="Palatino Linotype"/>
              </a:rPr>
              <a:t>in Coena Domini,</a:t>
            </a:r>
            <a:r>
              <a:rPr lang="it" sz="1050">
                <a:latin typeface="Palatino Linotype"/>
              </a:rPr>
              <a:t> che inaugura la celebrazione del Santo Triduo Pasquale: </a:t>
            </a:r>
            <a:r>
              <a:rPr lang="it" b="1" i="1" sz="1000">
                <a:latin typeface="Palatino Linotype"/>
              </a:rPr>
              <a:t>Ubi charitas et amor, Deus ibi est.</a:t>
            </a:r>
            <a:r>
              <a:rPr lang="it" sz="1050">
                <a:latin typeface="Palatino Linotype"/>
              </a:rPr>
              <a:t> Ogni volta che anche noi diventiamo dono, la Pasqua del Signore si compie in noi.</a:t>
            </a:r>
          </a:p>
        </p:txBody>
      </p:sp>
      <p:sp>
        <p:nvSpPr>
          <p:cNvPr id="3" name=""/>
          <p:cNvSpPr/>
          <p:nvPr/>
        </p:nvSpPr>
        <p:spPr>
          <a:xfrm>
            <a:off x="640080" y="1993392"/>
            <a:ext cx="3977640" cy="2346960"/>
          </a:xfrm>
          <a:prstGeom prst="rect">
            <a:avLst/>
          </a:prstGeom>
        </p:spPr>
        <p:txBody>
          <a:bodyPr lIns="0" tIns="0" rIns="0" bIns="0">
            <a:noAutofit/>
          </a:bodyPr>
          <a:p>
            <a:pPr indent="0">
              <a:spcBef>
                <a:spcPts val="1470"/>
              </a:spcBef>
              <a:spcAft>
                <a:spcPts val="210"/>
              </a:spcAft>
            </a:pPr>
            <a:r>
              <a:rPr lang="it" sz="400">
                <a:latin typeface="Palatino Linotype"/>
              </a:rPr>
              <a:t>--N</a:t>
            </a:r>
          </a:p>
          <a:p>
            <a:pPr algn="ctr" marR="25400" indent="0">
              <a:spcAft>
                <a:spcPts val="1050"/>
              </a:spcAft>
            </a:pPr>
            <a:r>
              <a:rPr lang="it" b="1" sz="1000">
                <a:latin typeface="Century Gothic"/>
              </a:rPr>
              <a:t>Per una riflessione personale o condivisa</a:t>
            </a:r>
          </a:p>
          <a:p>
            <a:pPr algn="just" marL="134112" marR="114300" indent="177800">
              <a:lnSpc>
                <a:spcPts val="1236"/>
              </a:lnSpc>
            </a:pPr>
            <a:r>
              <a:rPr lang="it" b="1" sz="900">
                <a:latin typeface="Palatino Linotype"/>
              </a:rPr>
              <a:t>I </a:t>
            </a:r>
            <a:r>
              <a:rPr lang="it" b="1" i="1" sz="900">
                <a:latin typeface="Palatino Linotype"/>
              </a:rPr>
              <a:t>Lineamenta</a:t>
            </a:r>
            <a:r>
              <a:rPr lang="it" b="1" sz="900">
                <a:latin typeface="Palatino Linotype"/>
              </a:rPr>
              <a:t> offerti in vista della XI Assemblea Generale Ordinaria del Sinodo dei Vescovi ci incoraggiano alla riflessione e alla verifica pastorale sulla dottrina e la prassi eucaristica. Pongono, tra le altre, queste domande relative alla percezione del mistero eucaristico:</a:t>
            </a:r>
          </a:p>
          <a:p>
            <a:pPr algn="just" marL="134112" marR="114300" indent="177800">
              <a:lnSpc>
                <a:spcPts val="1236"/>
              </a:lnSpc>
            </a:pPr>
            <a:r>
              <a:rPr lang="it" b="1" sz="900">
                <a:latin typeface="Palatino Linotype"/>
              </a:rPr>
              <a:t>1.    Qual è l’idea predominante sull’Eucaristia tra i sacerdoti e tra i fedeli delle vostre comunità: sacrificio? memoriale del mistero pasquale? precetto domenicale? convito fraterno? atto di adorazione? altre...?</a:t>
            </a:r>
          </a:p>
          <a:p>
            <a:pPr algn="just" marL="134112" marR="114300" indent="177800">
              <a:lnSpc>
                <a:spcPts val="1236"/>
              </a:lnSpc>
              <a:spcAft>
                <a:spcPts val="2520"/>
              </a:spcAft>
            </a:pPr>
            <a:r>
              <a:rPr lang="it" b="1" sz="900">
                <a:latin typeface="Palatino Linotype"/>
              </a:rPr>
              <a:t>2.    Si manifesta nella pratica la prevalenza di una di queste dimensioni? e quali si pensa che siano le motivazioni di tale preferenza?</a:t>
            </a:r>
          </a:p>
        </p:txBody>
      </p:sp>
      <p:sp>
        <p:nvSpPr>
          <p:cNvPr id="4" name=""/>
          <p:cNvSpPr/>
          <p:nvPr/>
        </p:nvSpPr>
        <p:spPr>
          <a:xfrm>
            <a:off x="621792" y="4800600"/>
            <a:ext cx="3995928" cy="2066544"/>
          </a:xfrm>
          <a:prstGeom prst="rect">
            <a:avLst/>
          </a:prstGeom>
        </p:spPr>
        <p:txBody>
          <a:bodyPr lIns="0" tIns="0" rIns="0" bIns="0">
            <a:noAutofit/>
          </a:bodyPr>
          <a:p>
            <a:pPr algn="just" marL="25400" indent="0">
              <a:spcBef>
                <a:spcPts val="2520"/>
              </a:spcBef>
              <a:spcAft>
                <a:spcPts val="1050"/>
              </a:spcAft>
            </a:pPr>
            <a:r>
              <a:rPr lang="it" i="1" sz="1100">
                <a:latin typeface="Arial"/>
              </a:rPr>
              <a:t>Letture e fonti</a:t>
            </a:r>
          </a:p>
          <a:p>
            <a:pPr algn="just" marL="25400" marR="12700" indent="127000">
              <a:lnSpc>
                <a:spcPts val="1236"/>
              </a:lnSpc>
            </a:pPr>
            <a:r>
              <a:rPr lang="it" sz="1050">
                <a:latin typeface="Palatino Linotype"/>
              </a:rPr>
              <a:t>Sono stati citati, in ordine: </a:t>
            </a:r>
            <a:r>
              <a:rPr lang="it" b="1" cap="small" sz="850">
                <a:latin typeface="Palatino Linotype"/>
              </a:rPr>
              <a:t>J.L. Marion, </a:t>
            </a:r>
            <a:r>
              <a:rPr lang="it" b="1" i="1" sz="1000">
                <a:latin typeface="Palatino Linotype"/>
              </a:rPr>
              <a:t>Dio senza essere,</a:t>
            </a:r>
            <a:r>
              <a:rPr lang="it" sz="1050">
                <a:latin typeface="Palatino Linotype"/>
              </a:rPr>
              <a:t> Milano, Jaca Book, 1987, 194; </a:t>
            </a:r>
            <a:r>
              <a:rPr lang="it" b="1" cap="small" sz="850">
                <a:latin typeface="Palatino Linotype"/>
              </a:rPr>
              <a:t>Meliton de Sardes, </a:t>
            </a:r>
            <a:r>
              <a:rPr lang="it" b="1" i="1" sz="1000">
                <a:latin typeface="Palatino Linotype"/>
              </a:rPr>
              <a:t>Sur la Pàque et fragments.</a:t>
            </a:r>
            <a:r>
              <a:rPr lang="it" sz="1050">
                <a:latin typeface="Palatino Linotype"/>
              </a:rPr>
              <a:t> Introduction, texte critique, traduction et notes par Othmar Perler, Paris, Cerf, 1966,98-99; </a:t>
            </a:r>
            <a:r>
              <a:rPr lang="it" b="1" cap="small" sz="850">
                <a:latin typeface="Palatino Linotype"/>
              </a:rPr>
              <a:t>Efrem il Siro, </a:t>
            </a:r>
            <a:r>
              <a:rPr lang="it" b="1" i="1" sz="1000">
                <a:latin typeface="Palatino Linotype"/>
              </a:rPr>
              <a:t>Inni pasquali sugli azzimi, sulla crocifissione, sulla risurrezione.</a:t>
            </a:r>
            <a:r>
              <a:rPr lang="it" sz="1050">
                <a:latin typeface="Palatino Linotype"/>
              </a:rPr>
              <a:t> Introduzione, traduzione e note di Ignazio De Francesco, Milano, Paoline, 2001, 150-154; P. </a:t>
            </a:r>
            <a:r>
              <a:rPr lang="it" b="1" cap="small" sz="850">
                <a:latin typeface="Palatino Linotype"/>
              </a:rPr>
              <a:t>Sequeri, </a:t>
            </a:r>
            <a:r>
              <a:rPr lang="it" b="1" i="1" sz="1000">
                <a:latin typeface="Palatino Linotype"/>
              </a:rPr>
              <a:t>Il Dio affidabile,</a:t>
            </a:r>
            <a:r>
              <a:rPr lang="it" sz="1050">
                <a:latin typeface="Palatino Linotype"/>
              </a:rPr>
              <a:t> Brescia, Queriniana, 1996, 208; </a:t>
            </a:r>
            <a:r>
              <a:rPr lang="it" b="1" cap="small" sz="850">
                <a:latin typeface="Palatino Linotype"/>
              </a:rPr>
              <a:t>Leon le Grand, </a:t>
            </a:r>
            <a:r>
              <a:rPr lang="it" b="1" i="1" sz="1000">
                <a:latin typeface="Palatino Linotype"/>
              </a:rPr>
              <a:t>Sermons.</a:t>
            </a:r>
            <a:r>
              <a:rPr lang="it" sz="1050">
                <a:latin typeface="Palatino Linotype"/>
              </a:rPr>
              <a:t> T. III. Traduction et notes de Dom René Dolle, Paris, Cerf, 1961, 140-141; </a:t>
            </a:r>
            <a:r>
              <a:rPr lang="it" b="1" cap="small" sz="850">
                <a:latin typeface="Palatino Linotype"/>
              </a:rPr>
              <a:t>Sant'Ambrogio, </a:t>
            </a:r>
            <a:r>
              <a:rPr lang="it" b="1" i="1" sz="1000">
                <a:latin typeface="Palatino Linotype"/>
              </a:rPr>
              <a:t>Discorsi e lettere/I. Orazioni funebri.</a:t>
            </a:r>
            <a:r>
              <a:rPr lang="it" sz="1050">
                <a:latin typeface="Palatino Linotype"/>
              </a:rPr>
              <a:t> Introduzione, traduzione, note e indici di Gabriele Banterle, Roma, Città Nuova, 1985,128-129; O. </a:t>
            </a:r>
            <a:r>
              <a:rPr lang="it" b="1" cap="small" sz="850">
                <a:latin typeface="Palatino Linotype"/>
              </a:rPr>
              <a:t>Casel,</a:t>
            </a:r>
          </a:p>
        </p:txBody>
      </p:sp>
      <p:sp>
        <p:nvSpPr>
          <p:cNvPr id="5" name=""/>
          <p:cNvSpPr/>
          <p:nvPr/>
        </p:nvSpPr>
        <p:spPr>
          <a:xfrm>
            <a:off x="624840" y="6976872"/>
            <a:ext cx="161544" cy="128016"/>
          </a:xfrm>
          <a:prstGeom prst="rect">
            <a:avLst/>
          </a:prstGeom>
        </p:spPr>
        <p:txBody>
          <a:bodyPr lIns="0" tIns="0" rIns="0" bIns="0">
            <a:noAutofit/>
          </a:bodyPr>
          <a:p>
            <a:pPr marL="25400" indent="0"/>
            <a:r>
              <a:rPr lang="it" sz="1000">
                <a:latin typeface="Palatino Linotype"/>
              </a:rPr>
              <a:t>34</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0728" y="539496"/>
            <a:ext cx="3956304" cy="1591056"/>
          </a:xfrm>
          <a:prstGeom prst="rect">
            <a:avLst/>
          </a:prstGeom>
        </p:spPr>
        <p:txBody>
          <a:bodyPr lIns="0" tIns="0" rIns="0" bIns="0">
            <a:noAutofit/>
          </a:bodyPr>
          <a:p>
            <a:pPr algn="just" marL="12700" indent="0">
              <a:lnSpc>
                <a:spcPts val="1248"/>
              </a:lnSpc>
            </a:pPr>
            <a:r>
              <a:rPr lang="it" b="1" i="1" sz="1000">
                <a:latin typeface="Palatino Linotype"/>
              </a:rPr>
              <a:t>Mysteriengegenwart,</a:t>
            </a:r>
            <a:r>
              <a:rPr lang="it" sz="1050">
                <a:latin typeface="Palatino Linotype"/>
              </a:rPr>
              <a:t> «Jahrbuch fiir Liturgiewissenschaft» </a:t>
            </a:r>
            <a:r>
              <a:rPr lang="it" sz="1000">
                <a:latin typeface="Palatino Linotype"/>
              </a:rPr>
              <a:t>8 (1928 = 1929) 145-224,156.</a:t>
            </a:r>
          </a:p>
          <a:p>
            <a:pPr algn="just" marL="12700" indent="177800">
              <a:lnSpc>
                <a:spcPts val="1248"/>
              </a:lnSpc>
            </a:pPr>
            <a:r>
              <a:rPr lang="it" sz="1000">
                <a:latin typeface="Palatino Linotype"/>
              </a:rPr>
              <a:t>Si suggerisce la lettura di: H.U. </a:t>
            </a:r>
            <a:r>
              <a:rPr lang="it" cap="small" sz="1000">
                <a:latin typeface="Palatino Linotype"/>
              </a:rPr>
              <a:t>von Balthasar, </a:t>
            </a:r>
            <a:r>
              <a:rPr lang="it" b="1" i="1" sz="1000">
                <a:latin typeface="Palatino Linotype"/>
              </a:rPr>
              <a:t>Teologia dei tre giorni,</a:t>
            </a:r>
            <a:r>
              <a:rPr lang="it" sz="1050">
                <a:latin typeface="Palatino Linotype"/>
              </a:rPr>
              <a:t> </a:t>
            </a:r>
            <a:r>
              <a:rPr lang="it" sz="1000">
                <a:latin typeface="Palatino Linotype"/>
              </a:rPr>
              <a:t>Brescia, Queriniana, </a:t>
            </a:r>
            <a:r>
              <a:rPr lang="it" baseline="30000" sz="1000">
                <a:latin typeface="Palatino Linotype"/>
              </a:rPr>
              <a:t>2</a:t>
            </a:r>
            <a:r>
              <a:rPr lang="it" sz="1000">
                <a:latin typeface="Palatino Linotype"/>
              </a:rPr>
              <a:t>1995; A. </a:t>
            </a:r>
            <a:r>
              <a:rPr lang="it" cap="small" sz="1000">
                <a:latin typeface="Palatino Linotype"/>
              </a:rPr>
              <a:t>Bozzolo, </a:t>
            </a:r>
            <a:r>
              <a:rPr lang="it" b="1" i="1" sz="1000">
                <a:latin typeface="Palatino Linotype"/>
              </a:rPr>
              <a:t>Mistero, simbolo e rito in Odo Casel,</a:t>
            </a:r>
            <a:r>
              <a:rPr lang="it" sz="1050">
                <a:latin typeface="Palatino Linotype"/>
              </a:rPr>
              <a:t> </a:t>
            </a:r>
            <a:r>
              <a:rPr lang="it" sz="1000">
                <a:latin typeface="Palatino Linotype"/>
              </a:rPr>
              <a:t>Città del Vaticano, LEV, 2003; I. </a:t>
            </a:r>
            <a:r>
              <a:rPr lang="it" cap="small" sz="1000">
                <a:latin typeface="Palatino Linotype"/>
              </a:rPr>
              <a:t>Biffi, </a:t>
            </a:r>
            <a:r>
              <a:rPr lang="it" b="1" i="1" sz="1000">
                <a:latin typeface="Palatino Linotype"/>
              </a:rPr>
              <a:t>Il corpo dato e il sangue versato. Profilo di teologia eucaristica,</a:t>
            </a:r>
            <a:r>
              <a:rPr lang="it" sz="1050">
                <a:latin typeface="Palatino Linotype"/>
              </a:rPr>
              <a:t> </a:t>
            </a:r>
            <a:r>
              <a:rPr lang="it" sz="1000">
                <a:latin typeface="Palatino Linotype"/>
              </a:rPr>
              <a:t>Milano, Jaca Book, 1996; C. </a:t>
            </a:r>
            <a:r>
              <a:rPr lang="it" cap="small" sz="1000">
                <a:latin typeface="Palatino Linotype"/>
              </a:rPr>
              <a:t>Giraudo, </a:t>
            </a:r>
            <a:r>
              <a:rPr lang="it" b="1" i="1" sz="1000">
                <a:latin typeface="Palatino Linotype"/>
              </a:rPr>
              <a:t>In unum corpus. Trattato mistagogico sul-l'Eucaristia,</a:t>
            </a:r>
            <a:r>
              <a:rPr lang="it" sz="1050">
                <a:latin typeface="Palatino Linotype"/>
              </a:rPr>
              <a:t> </a:t>
            </a:r>
            <a:r>
              <a:rPr lang="it" sz="1000">
                <a:latin typeface="Palatino Linotype"/>
              </a:rPr>
              <a:t>Cinisello Balsamo, San Paolo, 2000; G. </a:t>
            </a:r>
            <a:r>
              <a:rPr lang="it" cap="small" sz="1000">
                <a:latin typeface="Palatino Linotype"/>
              </a:rPr>
              <a:t>Bonaccorso (E</a:t>
            </a:r>
            <a:r>
              <a:rPr lang="it" sz="1000">
                <a:latin typeface="Palatino Linotype"/>
              </a:rPr>
              <a:t>d.), </a:t>
            </a:r>
            <a:r>
              <a:rPr lang="it" b="1" i="1" sz="1000">
                <a:latin typeface="Palatino Linotype"/>
              </a:rPr>
              <a:t>Il sacrificio: evento e rito,</a:t>
            </a:r>
            <a:r>
              <a:rPr lang="it" sz="1050">
                <a:latin typeface="Palatino Linotype"/>
              </a:rPr>
              <a:t> </a:t>
            </a:r>
            <a:r>
              <a:rPr lang="it" sz="1000">
                <a:latin typeface="Palatino Linotype"/>
              </a:rPr>
              <a:t>Padova, Messaggero-Abbazia di Santa Giustina, 1998.</a:t>
            </a:r>
          </a:p>
        </p:txBody>
      </p:sp>
      <p:sp>
        <p:nvSpPr>
          <p:cNvPr id="3" name=""/>
          <p:cNvSpPr/>
          <p:nvPr/>
        </p:nvSpPr>
        <p:spPr>
          <a:xfrm>
            <a:off x="4319016" y="7004304"/>
            <a:ext cx="158496" cy="131064"/>
          </a:xfrm>
          <a:prstGeom prst="rect">
            <a:avLst/>
          </a:prstGeom>
        </p:spPr>
        <p:txBody>
          <a:bodyPr lIns="0" tIns="0" rIns="0" bIns="0">
            <a:noAutofit/>
          </a:bodyPr>
          <a:p>
            <a:pPr marL="25400" indent="0"/>
            <a:r>
              <a:rPr lang="it" sz="1000">
                <a:latin typeface="Palatino Linotype"/>
              </a:rPr>
              <a:t>35</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1063752" y="1237488"/>
            <a:ext cx="3112008" cy="841248"/>
          </a:xfrm>
          <a:prstGeom prst="rect">
            <a:avLst/>
          </a:prstGeom>
        </p:spPr>
        <p:txBody>
          <a:bodyPr lIns="0" tIns="0" rIns="0" bIns="0">
            <a:noAutofit/>
          </a:bodyPr>
          <a:p>
            <a:pPr algn="ctr" indent="0">
              <a:lnSpc>
                <a:spcPts val="2292"/>
              </a:lnSpc>
            </a:pPr>
            <a:r>
              <a:rPr lang="it" b="1" sz="2400">
                <a:latin typeface="Palatino Linotype"/>
              </a:rPr>
              <a:t>«Vivere il mistero dell'Eucaristia»</a:t>
            </a:r>
          </a:p>
          <a:p>
            <a:pPr algn="ctr" indent="0">
              <a:spcAft>
                <a:spcPts val="2520"/>
              </a:spcAft>
            </a:pPr>
            <a:r>
              <a:rPr lang="it" sz="1600">
                <a:latin typeface="Palatino Linotype"/>
              </a:rPr>
              <a:t>L'Eucaristia tra celebrazione e vita</a:t>
            </a:r>
          </a:p>
        </p:txBody>
      </p:sp>
      <p:sp>
        <p:nvSpPr>
          <p:cNvPr id="3" name=""/>
          <p:cNvSpPr/>
          <p:nvPr/>
        </p:nvSpPr>
        <p:spPr>
          <a:xfrm>
            <a:off x="1917192" y="2538984"/>
            <a:ext cx="1408176" cy="140208"/>
          </a:xfrm>
          <a:prstGeom prst="rect">
            <a:avLst/>
          </a:prstGeom>
        </p:spPr>
        <p:txBody>
          <a:bodyPr lIns="0" tIns="0" rIns="0" bIns="0">
            <a:noAutofit/>
          </a:bodyPr>
          <a:p>
            <a:pPr algn="ctr" indent="0">
              <a:spcBef>
                <a:spcPts val="2520"/>
              </a:spcBef>
              <a:spcAft>
                <a:spcPts val="5040"/>
              </a:spcAft>
            </a:pPr>
            <a:r>
              <a:rPr lang="it" b="1" cap="small" sz="850">
                <a:latin typeface="Palatino Linotype"/>
              </a:rPr>
              <a:t>Gianfranco Venturi</a:t>
            </a:r>
          </a:p>
        </p:txBody>
      </p:sp>
      <p:sp>
        <p:nvSpPr>
          <p:cNvPr id="4" name=""/>
          <p:cNvSpPr/>
          <p:nvPr/>
        </p:nvSpPr>
        <p:spPr>
          <a:xfrm>
            <a:off x="725424" y="3602736"/>
            <a:ext cx="3782568" cy="2862072"/>
          </a:xfrm>
          <a:prstGeom prst="rect">
            <a:avLst/>
          </a:prstGeom>
        </p:spPr>
        <p:txBody>
          <a:bodyPr lIns="0" tIns="0" rIns="0" bIns="0">
            <a:noAutofit/>
          </a:bodyPr>
          <a:p>
            <a:pPr algn="just" indent="177800">
              <a:lnSpc>
                <a:spcPts val="1236"/>
              </a:lnSpc>
              <a:spcBef>
                <a:spcPts val="5040"/>
              </a:spcBef>
            </a:pPr>
            <a:r>
              <a:rPr lang="it" sz="1050">
                <a:latin typeface="Palatino Linotype"/>
              </a:rPr>
              <a:t>La liturgia e, in particolare l'Eucaristia, sono il centro di tutta la vita della Chiesa e del cristiano: «La liturgia è il culmine verso cui tende l'azione della Chiesa e, insieme, la fonte da cui promana tutto il suo vigore. Infatti [...] dalla liturgia, </a:t>
            </a:r>
            <a:r>
              <a:rPr lang="it" b="1" i="1" sz="1000">
                <a:latin typeface="Palatino Linotype"/>
              </a:rPr>
              <a:t>particolarmente dall’Eucaristia,</a:t>
            </a:r>
            <a:r>
              <a:rPr lang="it" sz="1050">
                <a:latin typeface="Palatino Linotype"/>
              </a:rPr>
              <a:t> deriva in noi, come da sorgente, la grazia, e si ottiene con la massima efficacia quella santificazione degli uomini e quella glorificazione di Dio in Cristo, verso la quale convergono, come a loro fine, tutte le altre attività della Chiesa» (</a:t>
            </a:r>
            <a:r>
              <a:rPr lang="it" b="1" i="1" sz="1000">
                <a:latin typeface="Palatino Linotype"/>
              </a:rPr>
              <a:t>Costituzione liturgica</a:t>
            </a:r>
            <a:r>
              <a:rPr lang="it" sz="1050">
                <a:latin typeface="Palatino Linotype"/>
              </a:rPr>
              <a:t> 10).</a:t>
            </a:r>
          </a:p>
          <a:p>
            <a:pPr algn="just" indent="177800">
              <a:lnSpc>
                <a:spcPts val="1236"/>
              </a:lnSpc>
            </a:pPr>
            <a:r>
              <a:rPr lang="it" sz="1050">
                <a:latin typeface="Palatino Linotype"/>
              </a:rPr>
              <a:t>«L'Eucaristia, - scrive il Giovanni Paolo II nella lettera apostolica </a:t>
            </a:r>
            <a:r>
              <a:rPr lang="it" b="1" i="1" sz="1000">
                <a:latin typeface="Palatino Linotype"/>
              </a:rPr>
              <a:t>Ecclesia de Eucaristia</a:t>
            </a:r>
            <a:r>
              <a:rPr lang="it" sz="1050">
                <a:latin typeface="Palatino Linotype"/>
              </a:rPr>
              <a:t> -, presenza salvifica di Gesù nella comunità dei fedeli e suo nutrimento spirituale, è quanto di più prezioso la Chiesa possa avere nel suo cammino nella storia... La Chiesa ha ricevuto l'Eucaristia da Cristo suo Signore non come un dono, pur prezioso fra tanti altri, ma come il dono per eccellenza, perché dono di se stesso, della </a:t>
            </a:r>
            <a:r>
              <a:rPr lang="it" b="1" i="1" sz="1000">
                <a:latin typeface="Palatino Linotype"/>
              </a:rPr>
              <a:t>sua persona nella sua santa umanità, nonché della sua opera di salvezza»</a:t>
            </a:r>
            <a:r>
              <a:rPr lang="it" sz="1050">
                <a:latin typeface="Palatino Linotype"/>
              </a:rPr>
              <a:t> (EdE</a:t>
            </a:r>
          </a:p>
          <a:p>
            <a:pPr indent="0">
              <a:lnSpc>
                <a:spcPts val="1236"/>
              </a:lnSpc>
            </a:pPr>
            <a:r>
              <a:rPr lang="it" sz="1050">
                <a:latin typeface="Palatino Linotype"/>
              </a:rPr>
              <a:t>9 e 10).</a:t>
            </a:r>
          </a:p>
        </p:txBody>
      </p:sp>
      <p:sp>
        <p:nvSpPr>
          <p:cNvPr id="5" name=""/>
          <p:cNvSpPr/>
          <p:nvPr/>
        </p:nvSpPr>
        <p:spPr>
          <a:xfrm>
            <a:off x="615696" y="6995160"/>
            <a:ext cx="158496" cy="131064"/>
          </a:xfrm>
          <a:prstGeom prst="rect">
            <a:avLst/>
          </a:prstGeom>
        </p:spPr>
        <p:txBody>
          <a:bodyPr lIns="0" tIns="0" rIns="0" bIns="0">
            <a:noAutofit/>
          </a:bodyPr>
          <a:p>
            <a:pPr marL="25400" indent="0"/>
            <a:r>
              <a:rPr lang="it" sz="1000">
                <a:latin typeface="Palatino Linotype"/>
              </a:rPr>
              <a:t>36</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1219200" y="1246632"/>
            <a:ext cx="2551176" cy="396240"/>
          </a:xfrm>
          <a:prstGeom prst="rect">
            <a:avLst/>
          </a:prstGeom>
        </p:spPr>
        <p:txBody>
          <a:bodyPr lIns="0" tIns="0" rIns="0" bIns="0">
            <a:noAutofit/>
          </a:bodyPr>
          <a:p>
            <a:pPr algn="ctr" marL="12700" indent="0">
              <a:spcAft>
                <a:spcPts val="630"/>
              </a:spcAft>
            </a:pPr>
            <a:r>
              <a:rPr lang="it" b="1" sz="1200">
                <a:latin typeface="Century Gothic"/>
              </a:rPr>
              <a:t>Quaderni di Spiritualità Salesiana</a:t>
            </a:r>
          </a:p>
          <a:p>
            <a:pPr algn="ctr" marL="12700" indent="0">
              <a:spcAft>
                <a:spcPts val="6720"/>
              </a:spcAft>
            </a:pPr>
            <a:r>
              <a:rPr lang="it" b="1" sz="1000">
                <a:latin typeface="Arial"/>
              </a:rPr>
              <a:t>Nuova serie - 4</a:t>
            </a:r>
          </a:p>
        </p:txBody>
      </p:sp>
      <p:sp>
        <p:nvSpPr>
          <p:cNvPr id="3" name=""/>
          <p:cNvSpPr/>
          <p:nvPr/>
        </p:nvSpPr>
        <p:spPr>
          <a:xfrm>
            <a:off x="1874520" y="2865120"/>
            <a:ext cx="1225296" cy="1450848"/>
          </a:xfrm>
          <a:prstGeom prst="rect">
            <a:avLst/>
          </a:prstGeom>
        </p:spPr>
        <p:txBody>
          <a:bodyPr lIns="0" tIns="0" rIns="0" bIns="0">
            <a:noAutofit/>
          </a:bodyPr>
          <a:p>
            <a:pPr algn="ctr" indent="0">
              <a:lnSpc>
                <a:spcPts val="1140"/>
              </a:lnSpc>
              <a:spcBef>
                <a:spcPts val="6720"/>
              </a:spcBef>
              <a:spcAft>
                <a:spcPts val="5460"/>
              </a:spcAft>
            </a:pPr>
            <a:r>
              <a:rPr lang="it" sz="700">
                <a:latin typeface="Palatino Linotype"/>
              </a:rPr>
              <a:t>Fabio Attard Octavio R. Balderas Jesus Manuel Garda Aldo Giraudo (curatore) Franciszek Krason Juan Picca Cosimo Semeraro Rafael Vicent Morand Wirth Giorgio Zevini (direttore)</a:t>
            </a:r>
          </a:p>
        </p:txBody>
      </p:sp>
      <p:sp>
        <p:nvSpPr>
          <p:cNvPr id="4" name=""/>
          <p:cNvSpPr/>
          <p:nvPr/>
        </p:nvSpPr>
        <p:spPr>
          <a:xfrm>
            <a:off x="1234440" y="5327904"/>
            <a:ext cx="2523744" cy="289560"/>
          </a:xfrm>
          <a:prstGeom prst="rect">
            <a:avLst/>
          </a:prstGeom>
        </p:spPr>
        <p:txBody>
          <a:bodyPr lIns="0" tIns="0" rIns="0" bIns="0">
            <a:noAutofit/>
          </a:bodyPr>
          <a:p>
            <a:pPr algn="ctr" indent="0">
              <a:lnSpc>
                <a:spcPts val="1140"/>
              </a:lnSpc>
              <a:spcBef>
                <a:spcPts val="5460"/>
              </a:spcBef>
            </a:pPr>
            <a:r>
              <a:rPr lang="it" sz="700">
                <a:latin typeface="Palatino Linotype"/>
              </a:rPr>
              <a:t>Pubblicazione dell’istituto di Spiritualità Facoltà di Teologia - Università Pontificia Salesiana</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72440" y="554736"/>
            <a:ext cx="1639824" cy="143256"/>
          </a:xfrm>
          <a:prstGeom prst="rect">
            <a:avLst/>
          </a:prstGeom>
        </p:spPr>
        <p:txBody>
          <a:bodyPr lIns="0" tIns="0" rIns="0" bIns="0">
            <a:noAutofit/>
          </a:bodyPr>
          <a:p>
            <a:pPr marL="12700" indent="0">
              <a:spcAft>
                <a:spcPts val="1050"/>
              </a:spcAft>
            </a:pPr>
            <a:r>
              <a:rPr lang="it" b="1" sz="1100">
                <a:latin typeface="Arial"/>
              </a:rPr>
              <a:t>1. Diventare “Eucaristia”</a:t>
            </a:r>
          </a:p>
        </p:txBody>
      </p:sp>
      <p:sp>
        <p:nvSpPr>
          <p:cNvPr id="3" name=""/>
          <p:cNvSpPr/>
          <p:nvPr/>
        </p:nvSpPr>
        <p:spPr>
          <a:xfrm>
            <a:off x="472440" y="871728"/>
            <a:ext cx="3965448" cy="6050280"/>
          </a:xfrm>
          <a:prstGeom prst="rect">
            <a:avLst/>
          </a:prstGeom>
        </p:spPr>
        <p:txBody>
          <a:bodyPr lIns="0" tIns="0" rIns="0" bIns="0">
            <a:noAutofit/>
          </a:bodyPr>
          <a:p>
            <a:pPr algn="just" marL="12700" marR="12700" indent="177800">
              <a:lnSpc>
                <a:spcPts val="1248"/>
              </a:lnSpc>
              <a:spcBef>
                <a:spcPts val="1050"/>
              </a:spcBef>
              <a:spcAft>
                <a:spcPts val="630"/>
              </a:spcAft>
            </a:pPr>
            <a:r>
              <a:rPr lang="it" sz="1050">
                <a:latin typeface="Palatino Linotype"/>
              </a:rPr>
              <a:t>Il cristiano è pienamente se stesso e rivela la sua vera identità quando è una persona «fatta» o «modellata» ad immagine dell'Eu-caristia, quando sa esprimere nel suo quotidiano ciò che vive nel mistero che ha celebrato. San Paolo nella lettera che leggiamo a Pasqua parla dei cristiani come coloro che sono chiamati ad essere la «pasta nuova» dell'Eucaristia: «Voi siete azzimi [...], azzimi di sincerità e di verità» (</a:t>
            </a:r>
            <a:r>
              <a:rPr lang="it" b="1" i="1" sz="1000">
                <a:latin typeface="Palatino Linotype"/>
              </a:rPr>
              <a:t>ICor</a:t>
            </a:r>
            <a:r>
              <a:rPr lang="it" sz="1050">
                <a:latin typeface="Palatino Linotype"/>
              </a:rPr>
              <a:t> 5,7-8). San Leone Magno in un discorso sulla Passione afferma: «Non altro opera la partecipazione al corpo e al sangue di Cristo che farci passare in ciò che assumiamo» </a:t>
            </a:r>
            <a:r>
              <a:rPr lang="it" b="1" i="1" sz="1000">
                <a:latin typeface="Palatino Linotype"/>
              </a:rPr>
              <a:t>(Sermo</a:t>
            </a:r>
            <a:r>
              <a:rPr lang="it" sz="1050">
                <a:latin typeface="Palatino Linotype"/>
              </a:rPr>
              <a:t> 12 </a:t>
            </a:r>
            <a:r>
              <a:rPr lang="it" b="1" i="1" sz="1000">
                <a:latin typeface="Palatino Linotype"/>
              </a:rPr>
              <a:t>de Passione).</a:t>
            </a:r>
          </a:p>
          <a:p>
            <a:pPr marL="12700" indent="0">
              <a:spcAft>
                <a:spcPts val="1050"/>
              </a:spcAft>
            </a:pPr>
            <a:r>
              <a:rPr lang="it" i="1" sz="1100">
                <a:latin typeface="Arial"/>
              </a:rPr>
              <a:t>1.1. Vivere il mistero delia presenza del Risorto</a:t>
            </a:r>
          </a:p>
          <a:p>
            <a:pPr algn="just" marL="12700" marR="12700" indent="177800">
              <a:lnSpc>
                <a:spcPts val="1248"/>
              </a:lnSpc>
            </a:pPr>
            <a:r>
              <a:rPr lang="it" sz="1050">
                <a:latin typeface="Palatino Linotype"/>
              </a:rPr>
              <a:t>Il primo aspetto dell'Eucaristia è quello di essere </a:t>
            </a:r>
            <a:r>
              <a:rPr lang="it" b="1" i="1" sz="1000">
                <a:latin typeface="Palatino Linotype"/>
              </a:rPr>
              <a:t>il mistero della presenza del Signore tra i suoi</a:t>
            </a:r>
            <a:r>
              <a:rPr lang="it" sz="1050">
                <a:latin typeface="Palatino Linotype"/>
              </a:rPr>
              <a:t> significata da vari segni: quello dell'assemblea, quello di chi la presiede, dei vari ministeri, della parola. In modo del tutto particolare egli è presente «realmente, veramente e sostanzialmente» nei segni del pane e del vino come «pane di vita eterna» e «calice dell'etema salvezza» e ci fa dono dello Spirito Santo; in tal modo egli santifica coloro che con fede e amore partecipano alla celebrazione eucaristica.</a:t>
            </a:r>
          </a:p>
          <a:p>
            <a:pPr algn="just" marL="12700" marR="12700" indent="177800">
              <a:lnSpc>
                <a:spcPts val="1248"/>
              </a:lnSpc>
            </a:pPr>
            <a:r>
              <a:rPr lang="it" sz="1050">
                <a:latin typeface="Palatino Linotype"/>
              </a:rPr>
              <a:t>Non si tratta di ima presenza statica, ma dinamica; nel passato si era accentuata la presenza reale sotto le specie eucaristiche; oggi si sottolinea l'Eucaristia come presenza del mistero dell'evento pasquale: Cristo è presente attualizzando la sua morte e risurrezione, per cui noi proclamiamo la nostra fede dicendo: «Annunciamo la sua morte, proclamiamo la sua risurrezione nell'attesa della sua venuta». L'opera della salvezza «non rimane confinata nel passato, giacché "tutto ciò che Cristo è, tutto ciò che ha compiuto e sofferto per tutti gli uomini, partecipa dell'etemità divina e perciò abbraccia tutti i tempi"» (EdE 11).</a:t>
            </a:r>
          </a:p>
          <a:p>
            <a:pPr algn="just" marL="12700" marR="12700" indent="177800">
              <a:lnSpc>
                <a:spcPts val="1248"/>
              </a:lnSpc>
            </a:pPr>
            <a:r>
              <a:rPr lang="it" sz="1050">
                <a:latin typeface="Palatino Linotype"/>
              </a:rPr>
              <a:t>Per vivere il mistero di questa presenza noi siamo chiamati innanzitutto </a:t>
            </a:r>
            <a:r>
              <a:rPr lang="it" b="1" i="1" sz="1000">
                <a:latin typeface="Palatino Linotype"/>
              </a:rPr>
              <a:t>a renderci presenti a Cristo nell’Eucaristia,</a:t>
            </a:r>
            <a:r>
              <a:rPr lang="it" sz="1050">
                <a:latin typeface="Palatino Linotype"/>
              </a:rPr>
              <a:t> cioè a partecipare alla celebrazione: non si può realizzare nulla senza questa reciproca presenza. In questa partecipazione noi incontriamo il Dio-con-noi, il Dio-in-mezzo-a-noi, nostro compagno di viaggio verso la vita eterna, nostro consolatore e sostegno nelle difficoltà del cammino, nostra «via» al Padre nella concretezza della vita di ogni giorno.</a:t>
            </a:r>
          </a:p>
        </p:txBody>
      </p:sp>
      <p:sp>
        <p:nvSpPr>
          <p:cNvPr id="4" name=""/>
          <p:cNvSpPr/>
          <p:nvPr/>
        </p:nvSpPr>
        <p:spPr>
          <a:xfrm>
            <a:off x="4294632" y="7016496"/>
            <a:ext cx="164592" cy="131064"/>
          </a:xfrm>
          <a:prstGeom prst="rect">
            <a:avLst/>
          </a:prstGeom>
        </p:spPr>
        <p:txBody>
          <a:bodyPr lIns="0" tIns="0" rIns="0" bIns="0">
            <a:noAutofit/>
          </a:bodyPr>
          <a:p>
            <a:pPr marL="25400" indent="0"/>
            <a:r>
              <a:rPr lang="it" sz="1000">
                <a:latin typeface="Palatino Linotype"/>
              </a:rPr>
              <a:t>37</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73608" y="557784"/>
            <a:ext cx="3977640" cy="6361176"/>
          </a:xfrm>
          <a:prstGeom prst="rect">
            <a:avLst/>
          </a:prstGeom>
        </p:spPr>
        <p:txBody>
          <a:bodyPr lIns="0" tIns="0" rIns="0" bIns="0">
            <a:noAutofit/>
          </a:bodyPr>
          <a:p>
            <a:pPr algn="just" marR="12700" indent="177800">
              <a:lnSpc>
                <a:spcPts val="1248"/>
              </a:lnSpc>
            </a:pPr>
            <a:r>
              <a:rPr lang="it" sz="1050">
                <a:latin typeface="Palatino Linotype"/>
              </a:rPr>
              <a:t>Questa presenza alla celebrazione è certo fisica, ma non basta, essa deve essere spirituale, di fede; non soltanto passiva, ma attiva, cioè di partecipazione ai vari momenti: ascolto della parola di Dio, offerta al Padre del sacrificio di Cristo, comunione al suo Corpo e al suo Sangue; è la condizione prima per poter entrare nel grande mistero deirEucaristia.</a:t>
            </a:r>
          </a:p>
          <a:p>
            <a:pPr algn="just" marR="12700" indent="177800">
              <a:lnSpc>
                <a:spcPts val="1248"/>
              </a:lnSpc>
              <a:spcAft>
                <a:spcPts val="630"/>
              </a:spcAft>
            </a:pPr>
            <a:r>
              <a:rPr lang="it" sz="1050">
                <a:latin typeface="Palatino Linotype"/>
              </a:rPr>
              <a:t>Il secondo aspetto poi di questo vivere la presenza eucaristica del Signore è </a:t>
            </a:r>
            <a:r>
              <a:rPr lang="it" b="1" i="1" sz="1000">
                <a:latin typeface="Palatino Linotype"/>
              </a:rPr>
              <a:t>renderci presenti agli altri.</a:t>
            </a:r>
            <a:r>
              <a:rPr lang="it" sz="1050">
                <a:latin typeface="Palatino Linotype"/>
              </a:rPr>
              <a:t> Come il Signore è presente nell'Eucaristia per renderci partecipi di tutto il suo mistero e partecipare a tutta la nostra vita, così noi, partendo dalla celebrazione eucaristica, non possiamo fare a meno di renderci presenti nel Signore al mondo e partecipare alla vita degli uomini, condividendone gioie e dolori. In particolare, nell'Eucaristia il sacerdote trova la sorgente e il modo dell'essere presente e partecipare alla vita del suo popolo; il salesiano scopre il fondamento del suo carisma di presenza tra i giovani e il modo di realizzare quella che viene detta «assistenza».</a:t>
            </a:r>
          </a:p>
          <a:p>
            <a:pPr marL="304800" marR="12700" indent="-292100">
              <a:lnSpc>
                <a:spcPts val="1248"/>
              </a:lnSpc>
              <a:spcAft>
                <a:spcPts val="630"/>
              </a:spcAft>
            </a:pPr>
            <a:r>
              <a:rPr lang="it" i="1" sz="1100">
                <a:latin typeface="Arial"/>
              </a:rPr>
              <a:t>1.2. Vivere permanentemente il mistero della presenza del Risorto</a:t>
            </a:r>
          </a:p>
          <a:p>
            <a:pPr algn="just" marR="12700" indent="177800">
              <a:lnSpc>
                <a:spcPts val="1236"/>
              </a:lnSpc>
            </a:pPr>
            <a:r>
              <a:rPr lang="it" sz="1050">
                <a:latin typeface="Palatino Linotype"/>
              </a:rPr>
              <a:t>La presenza eucaristica del Signore non si limita al tempo della celebrazione della Messa, ma è «permanente», cioè continua a sussistere, sotto i segni del pane e del vino consacrati, anche dopo la celebrazione.</a:t>
            </a:r>
          </a:p>
          <a:p>
            <a:pPr algn="just" marR="12700" indent="177800">
              <a:lnSpc>
                <a:spcPts val="1248"/>
              </a:lnSpc>
            </a:pPr>
            <a:r>
              <a:rPr lang="it" sz="1050">
                <a:latin typeface="Palatino Linotype"/>
              </a:rPr>
              <a:t>A questa presenza permanente noi rispondiamo con «il culto dell'Eucaristia», che consiste essenzialmente nell'adorazione del-l'Eucaristia, nella preghiera silenziosa e in tante altre forme tra le quali quella che viene detta «visita al Santissimo».</a:t>
            </a:r>
          </a:p>
          <a:p>
            <a:pPr algn="just" marR="12700" indent="177800">
              <a:lnSpc>
                <a:spcPts val="1248"/>
              </a:lnSpc>
            </a:pPr>
            <a:r>
              <a:rPr lang="it" sz="1050">
                <a:latin typeface="Palatino Linotype"/>
              </a:rPr>
              <a:t>È bene sottolineare che questa permanente presenza del Signore non è passiva: il Signore non è presente per ricevere la nostra visita, la nostra preghiera e la nostra adorazione, ma per coinvolgerci nella sua continua preghiera, nella sua adorazione al Padre, dal momento che come risorto, costituito sacerdote della nuova ed eterna alleanza, è sempre vivo e intercede per noi presso il Padre </a:t>
            </a:r>
            <a:r>
              <a:rPr lang="it" b="1" i="1" sz="1000" spc="100">
                <a:latin typeface="Palatino Linotype"/>
              </a:rPr>
              <a:t>(dEb</a:t>
            </a:r>
            <a:r>
              <a:rPr lang="it" sz="1050">
                <a:latin typeface="Palatino Linotype"/>
              </a:rPr>
              <a:t> 7,25).</a:t>
            </a:r>
          </a:p>
          <a:p>
            <a:pPr algn="just" marR="12700" indent="177800">
              <a:lnSpc>
                <a:spcPts val="1248"/>
              </a:lnSpc>
            </a:pPr>
            <a:r>
              <a:rPr lang="it" sz="1050">
                <a:latin typeface="Palatino Linotype"/>
              </a:rPr>
              <a:t>La sua permanente presenza diventa pressante invito a renderci anche noi presenti a lui e ai suoi fratelli a cui egli ci invia non un giorno ma sempre, continuando 1'«adorazione» con l'andare incontro e servendo ogni uomo, «facendogli visita».</a:t>
            </a:r>
          </a:p>
        </p:txBody>
      </p:sp>
      <p:sp>
        <p:nvSpPr>
          <p:cNvPr id="3" name=""/>
          <p:cNvSpPr/>
          <p:nvPr/>
        </p:nvSpPr>
        <p:spPr>
          <a:xfrm>
            <a:off x="655320" y="7010400"/>
            <a:ext cx="158496" cy="131064"/>
          </a:xfrm>
          <a:prstGeom prst="rect">
            <a:avLst/>
          </a:prstGeom>
        </p:spPr>
        <p:txBody>
          <a:bodyPr lIns="0" tIns="0" rIns="0" bIns="0">
            <a:noAutofit/>
          </a:bodyPr>
          <a:p>
            <a:pPr marL="25400" indent="0"/>
            <a:r>
              <a:rPr lang="it" sz="1000">
                <a:latin typeface="Palatino Linotype"/>
              </a:rPr>
              <a:t>38</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69392" y="554736"/>
            <a:ext cx="3965448" cy="6370320"/>
          </a:xfrm>
          <a:prstGeom prst="rect">
            <a:avLst/>
          </a:prstGeom>
        </p:spPr>
        <p:txBody>
          <a:bodyPr lIns="0" tIns="0" rIns="0" bIns="0">
            <a:noAutofit/>
          </a:bodyPr>
          <a:p>
            <a:pPr marL="12700" indent="0">
              <a:spcAft>
                <a:spcPts val="1050"/>
              </a:spcAft>
            </a:pPr>
            <a:r>
              <a:rPr lang="it" i="1" sz="1100">
                <a:latin typeface="Arial"/>
              </a:rPr>
              <a:t>1.3.    Vivere i vari aspetti del mistero pasquale</a:t>
            </a:r>
          </a:p>
          <a:p>
            <a:pPr algn="just" marL="12700" marR="12700" indent="177800">
              <a:lnSpc>
                <a:spcPts val="1248"/>
              </a:lnSpc>
            </a:pPr>
            <a:r>
              <a:rPr lang="it" sz="1050">
                <a:latin typeface="Palatino Linotype"/>
              </a:rPr>
              <a:t>L'Eucaristia è presenza della pasqua di Cristo: «non ne è solo l'evocazione, ma la ri-presentazione sacramentale. È il sacrificio della Croce che si perpetua nei secoli» (EdE 11). Giustamente il popolo, alla proclamazione del «mistero della fede» fatta dal sacerdote, dice: «Annunziamo la tua morte, Signore, proclamiamo la tua risurrezione!».</a:t>
            </a:r>
          </a:p>
          <a:p>
            <a:pPr algn="just" marL="12700" marR="12700" indent="177800">
              <a:lnSpc>
                <a:spcPts val="1248"/>
              </a:lnSpc>
            </a:pPr>
            <a:r>
              <a:rPr lang="it" sz="1050">
                <a:latin typeface="Palatino Linotype"/>
              </a:rPr>
              <a:t>È un mistero così ricco che può essere compreso solo considerandolo sotto vari aspetti: mistero della parola e della preghiera, di </a:t>
            </a:r>
            <a:r>
              <a:rPr lang="it" b="1" i="1" sz="1000">
                <a:latin typeface="Palatino Linotype"/>
              </a:rPr>
              <a:t>kenosis,</a:t>
            </a:r>
            <a:r>
              <a:rPr lang="it" sz="1050">
                <a:latin typeface="Palatino Linotype"/>
              </a:rPr>
              <a:t> di offerta sacrificale, di ringraziamento, di unità, di comunione, di fraternità e di carità, mistero missionario, mistero escatologico, mistero della fede che suscita lo stupore.</a:t>
            </a:r>
          </a:p>
          <a:p>
            <a:pPr algn="just" marL="12700" marR="12700" indent="177800">
              <a:lnSpc>
                <a:spcPts val="1248"/>
              </a:lnSpc>
              <a:spcAft>
                <a:spcPts val="630"/>
              </a:spcAft>
            </a:pPr>
            <a:r>
              <a:rPr lang="it" sz="1050">
                <a:latin typeface="Palatino Linotype"/>
              </a:rPr>
              <a:t>Sono tanti aspetti che la celebrazione ripresenta unitariamente e la cui partecipazione ci abilita e impegna a vivere nella vita quotidiana.</a:t>
            </a:r>
          </a:p>
          <a:p>
            <a:pPr marL="12700" indent="0">
              <a:spcAft>
                <a:spcPts val="1050"/>
              </a:spcAft>
            </a:pPr>
            <a:r>
              <a:rPr lang="it" i="1" sz="1100">
                <a:latin typeface="Arial"/>
              </a:rPr>
              <a:t>1.4.    Vivere il mistero della parola</a:t>
            </a:r>
          </a:p>
          <a:p>
            <a:pPr algn="just" marL="12700" marR="12700" indent="177800">
              <a:lnSpc>
                <a:spcPts val="1248"/>
              </a:lnSpc>
            </a:pPr>
            <a:r>
              <a:rPr lang="it" sz="1050">
                <a:latin typeface="Palatino Linotype"/>
              </a:rPr>
              <a:t>Il rito della pasqua ebraica </a:t>
            </a:r>
            <a:r>
              <a:rPr lang="it" b="1" i="1" sz="1000">
                <a:latin typeface="Palatino Linotype"/>
              </a:rPr>
              <a:t>(seder)</a:t>
            </a:r>
            <a:r>
              <a:rPr lang="it" sz="1050">
                <a:latin typeface="Palatino Linotype"/>
              </a:rPr>
              <a:t> prevede che venga letto il grande racconto (</a:t>
            </a:r>
            <a:r>
              <a:rPr lang="it" b="1" i="1" sz="1000">
                <a:latin typeface="Palatino Linotype"/>
              </a:rPr>
              <a:t>Hagadah</a:t>
            </a:r>
            <a:r>
              <a:rPr lang="it" sz="1050">
                <a:latin typeface="Palatino Linotype"/>
              </a:rPr>
              <a:t>) dell'Esodo che ogni ebreo percepisce come attuale. Nell'ultima cena il Signore manifesta ai suoi che egli porta a compimento quel racconto. Secondo san Giovanni, Gesù si dilunga in un discorso e in ima solenne preghiera nelle cui pieghe è possibile intravedere l'eco della pasqua ebraica. Nelle sue apparizioni dopo la risurrezione, è possibile intravedere la struttura fondamentale dell'attuale Eucaristia: egli, «incominciando da Mosè, dai profeti e dai salmi», annuncia il compimento di tutte le Scritture nella sua Pasqua.</a:t>
            </a:r>
          </a:p>
          <a:p>
            <a:pPr algn="just" marL="12700" marR="12700" indent="177800">
              <a:lnSpc>
                <a:spcPts val="1248"/>
              </a:lnSpc>
            </a:pPr>
            <a:r>
              <a:rPr lang="it" sz="1050">
                <a:latin typeface="Palatino Linotype"/>
              </a:rPr>
              <a:t>Fedele al suo Signore la Chiesa, riunendosi, si pone in ascolto di quei racconti che, attraverso la loro proclamazione, sono resi in qualche modo presenti.</a:t>
            </a:r>
          </a:p>
          <a:p>
            <a:pPr algn="just" marL="12700" marR="12700" indent="177800">
              <a:lnSpc>
                <a:spcPts val="1248"/>
              </a:lnSpc>
            </a:pPr>
            <a:r>
              <a:rPr lang="it" sz="1050">
                <a:latin typeface="Palatino Linotype"/>
              </a:rPr>
              <a:t>Partecipando alla liturgia della parola non solo noi ascoltiamo un racconto, ma siamo chiamati a prendervi parte. Ascoltare la parola non vuol dire solo accogliere quello che le parole significano ma anche ciò a cui esse rimandano, cioè l'evento che esse proclamano e attualizzano, e che attende di divenire nuovo evento per noi oggi. Questo significa vivere il mistero della parola: non essere semplicemente uditori della parola, ma partecipi di quella parola.</a:t>
            </a:r>
          </a:p>
        </p:txBody>
      </p:sp>
      <p:sp>
        <p:nvSpPr>
          <p:cNvPr id="3" name=""/>
          <p:cNvSpPr/>
          <p:nvPr/>
        </p:nvSpPr>
        <p:spPr>
          <a:xfrm>
            <a:off x="4294632" y="7016496"/>
            <a:ext cx="155448" cy="128016"/>
          </a:xfrm>
          <a:prstGeom prst="rect">
            <a:avLst/>
          </a:prstGeom>
        </p:spPr>
        <p:txBody>
          <a:bodyPr lIns="0" tIns="0" rIns="0" bIns="0">
            <a:noAutofit/>
          </a:bodyPr>
          <a:p>
            <a:pPr marL="25400" indent="0"/>
            <a:r>
              <a:rPr lang="it" sz="1000">
                <a:latin typeface="Palatino Linotype"/>
              </a:rPr>
              <a:t>39</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56844" y="554736"/>
            <a:ext cx="3971544" cy="6361176"/>
          </a:xfrm>
          <a:prstGeom prst="rect">
            <a:avLst/>
          </a:prstGeom>
        </p:spPr>
        <p:txBody>
          <a:bodyPr lIns="0" tIns="0" rIns="0" bIns="0">
            <a:noAutofit/>
          </a:bodyPr>
          <a:p>
            <a:pPr algn="just" marL="12700" marR="12700" indent="177800">
              <a:lnSpc>
                <a:spcPts val="1248"/>
              </a:lnSpc>
            </a:pPr>
            <a:r>
              <a:rPr lang="it" sz="1050">
                <a:latin typeface="Palatino Linotype"/>
              </a:rPr>
              <a:t>Questa parola, accolta e vissuta nella celebrazione, attende poi di rivivere nella vita quotidiana in modo che ogni avvenimento ne sia illuminato e diventi momento di salvezza.</a:t>
            </a:r>
          </a:p>
          <a:p>
            <a:pPr algn="just" marL="12700" marR="12700" indent="177800">
              <a:lnSpc>
                <a:spcPts val="1248"/>
              </a:lnSpc>
              <a:spcAft>
                <a:spcPts val="630"/>
              </a:spcAft>
            </a:pPr>
            <a:r>
              <a:rPr lang="it" sz="1050">
                <a:latin typeface="Palatino Linotype"/>
              </a:rPr>
              <a:t>NeirEucaristia impariamo imo stile di ascolto: accogliere parole e fatti della vita sull'esempio di Maria, maestra dell'ascolto, che accolse la parola dell'angelo e la conservava insieme ai fatti della vita che si presentavano meditandoli nel suo cuore.</a:t>
            </a:r>
          </a:p>
          <a:p>
            <a:pPr algn="just" marL="12700" indent="0">
              <a:spcAft>
                <a:spcPts val="1050"/>
              </a:spcAft>
            </a:pPr>
            <a:r>
              <a:rPr lang="it" i="1" sz="1100">
                <a:latin typeface="Arial"/>
              </a:rPr>
              <a:t>1.5. Vivere il mistero della «kenosis» di Cristo</a:t>
            </a:r>
          </a:p>
          <a:p>
            <a:pPr algn="just" marL="12700" marR="12700" indent="177800">
              <a:lnSpc>
                <a:spcPts val="1248"/>
              </a:lnSpc>
            </a:pPr>
            <a:r>
              <a:rPr lang="it" sz="1050">
                <a:latin typeface="Palatino Linotype"/>
              </a:rPr>
              <a:t>Nel mistero dell'incarnazione che trova compimento nella Pasqua, Cristo Gesù ha compiuto come una </a:t>
            </a:r>
            <a:r>
              <a:rPr lang="it" b="1" i="1" sz="1000">
                <a:latin typeface="Palatino Linotype"/>
              </a:rPr>
              <a:t>kenosis</a:t>
            </a:r>
            <a:r>
              <a:rPr lang="it" sz="1050">
                <a:latin typeface="Palatino Linotype"/>
              </a:rPr>
              <a:t>, cioè come uno spogliamento e uno svuotamento degli attributi propri della sua divinità: «Pur essendo di natura divina, non considerò un tesoro geloso la sua uguaglianza con Dio, ma spogliò (letteralmente annientò) se stesso, assumendo la condizione di servo e divenendo simile agli uomini; apparso in forma umana, umiliò se stesso, facendosi obbediente fino alla morte, e alla morte in croce» </a:t>
            </a:r>
            <a:r>
              <a:rPr lang="it" b="1" i="1" sz="1000">
                <a:latin typeface="Palatino Linotype"/>
              </a:rPr>
              <a:t>(Fil</a:t>
            </a:r>
            <a:r>
              <a:rPr lang="it" sz="1050">
                <a:latin typeface="Palatino Linotype"/>
              </a:rPr>
              <a:t> 2,6-8).</a:t>
            </a:r>
          </a:p>
          <a:p>
            <a:pPr algn="just" marL="12700" indent="177800">
              <a:lnSpc>
                <a:spcPts val="1248"/>
              </a:lnSpc>
            </a:pPr>
            <a:r>
              <a:rPr lang="it" sz="1050">
                <a:latin typeface="Palatino Linotype"/>
              </a:rPr>
              <a:t>Nell'incarnazione e nella pasqua avviene una triplice «discesa»</a:t>
            </a:r>
          </a:p>
          <a:p>
            <a:pPr algn="just" marL="12700" marR="12700" indent="0">
              <a:lnSpc>
                <a:spcPts val="1248"/>
              </a:lnSpc>
            </a:pPr>
            <a:r>
              <a:rPr lang="it" sz="1050">
                <a:latin typeface="Palatino Linotype"/>
              </a:rPr>
              <a:t>o spogliamento del Figlio di Dio: da Dio a uomo; da uomo a servo obbediente; da servo obbediente a crocifisso.</a:t>
            </a:r>
          </a:p>
          <a:p>
            <a:pPr algn="just" marL="12700" marR="12700" indent="177800">
              <a:lnSpc>
                <a:spcPts val="1248"/>
              </a:lnSpc>
            </a:pPr>
            <a:r>
              <a:rPr lang="it" sz="1050">
                <a:latin typeface="Palatino Linotype"/>
              </a:rPr>
              <a:t>«Questa "discesa" - scrive Giuseppe De Rosa - si rinnova nell'Eucaristia: il Figlio di Dio si rende presente non nello splendore della sua gloria di Risorto, ma nascondendosi sotto i segni, estremamente umili, del pane e del vino. Non solo egli non appare "nella forma di Dio", ma neppure nella "forma di uomo", come è apparso nella sua vita terrena. Cioè nell'Eucaristia la sua </a:t>
            </a:r>
            <a:r>
              <a:rPr lang="it" b="1" i="1" sz="1000">
                <a:latin typeface="Palatino Linotype"/>
              </a:rPr>
              <a:t>kenosis</a:t>
            </a:r>
            <a:r>
              <a:rPr lang="it" sz="1050">
                <a:latin typeface="Palatino Linotype"/>
              </a:rPr>
              <a:t>, il suo "spogliamento" è più profondo e radicale di quanto fosse nella sua condizione umana. Due elementi materiali - il pane e il vino - nella scala degli esseri sono di valore incomparabilmente inferiore alla natura umana. Così l'Eucaristia è il mistero dell'umiltà, del nascondimento e della debolezza di Dio; è il mistero di Dio che si mette nelle mani degli uomini e si espone ad essere non considerato, ad essere trascurato e perfino oltraggiato nella maniera più nefanda, come avviene talvolta nei riti satanici».</a:t>
            </a:r>
          </a:p>
          <a:p>
            <a:pPr algn="just" marL="12700" marR="12700" indent="177800">
              <a:lnSpc>
                <a:spcPts val="1248"/>
              </a:lnSpc>
            </a:pPr>
            <a:r>
              <a:rPr lang="it" sz="1050">
                <a:latin typeface="Palatino Linotype"/>
              </a:rPr>
              <a:t>Per conseguenza vivere l'Eucaristia come mistero di </a:t>
            </a:r>
            <a:r>
              <a:rPr lang="it" b="1" i="1" sz="1000">
                <a:latin typeface="Palatino Linotype"/>
              </a:rPr>
              <a:t>kenosis </a:t>
            </a:r>
            <a:r>
              <a:rPr lang="it" sz="1050">
                <a:latin typeface="Palatino Linotype"/>
              </a:rPr>
              <a:t>significa vivere nell'umiltà, nel nascondimento e nel silenzio, non per le nostre capacità, ma per la forza dello Spirito che ci viene donata nella celebrazione. L'Eucaristia è anche la scuola in cui impariamo ad essere discepoli di Cristo «mite e umile di cuore»,</a:t>
            </a:r>
          </a:p>
        </p:txBody>
      </p:sp>
      <p:sp>
        <p:nvSpPr>
          <p:cNvPr id="3" name=""/>
          <p:cNvSpPr/>
          <p:nvPr/>
        </p:nvSpPr>
        <p:spPr>
          <a:xfrm>
            <a:off x="640080" y="7007352"/>
            <a:ext cx="161544" cy="131064"/>
          </a:xfrm>
          <a:prstGeom prst="rect">
            <a:avLst/>
          </a:prstGeom>
        </p:spPr>
        <p:txBody>
          <a:bodyPr lIns="0" tIns="0" rIns="0" bIns="0">
            <a:noAutofit/>
          </a:bodyPr>
          <a:p>
            <a:pPr marL="12700" indent="0"/>
            <a:r>
              <a:rPr lang="it" sz="1000">
                <a:latin typeface="Palatino Linotype"/>
              </a:rPr>
              <a:t>40</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8160" y="560832"/>
            <a:ext cx="3968496" cy="6358128"/>
          </a:xfrm>
          <a:prstGeom prst="rect">
            <a:avLst/>
          </a:prstGeom>
        </p:spPr>
        <p:txBody>
          <a:bodyPr lIns="0" tIns="0" rIns="0" bIns="0">
            <a:noAutofit/>
          </a:bodyPr>
          <a:p>
            <a:pPr algn="just" marL="12700" marR="12700" indent="0">
              <a:lnSpc>
                <a:spcPts val="1248"/>
              </a:lnSpc>
              <a:spcAft>
                <a:spcPts val="630"/>
              </a:spcAft>
            </a:pPr>
            <a:r>
              <a:rPr lang="it" sz="1050">
                <a:latin typeface="Palatino Linotype"/>
              </a:rPr>
              <a:t>a combattere l'orgoglio, la sete di dominare, di apparire, di essere ammirati, di primeggiare; impariamo a servire e, soprattutto, a «perdere la nostra vita» nel dono di noi stessi a Dio e ai fratelli.</a:t>
            </a:r>
          </a:p>
          <a:p>
            <a:pPr algn="just" marL="12700" indent="0">
              <a:spcAft>
                <a:spcPts val="1050"/>
              </a:spcAft>
            </a:pPr>
            <a:r>
              <a:rPr lang="it" i="1" sz="1100">
                <a:latin typeface="Arial"/>
              </a:rPr>
              <a:t>1.6. Vivere il mistero dell’offerta sacrificale</a:t>
            </a:r>
          </a:p>
          <a:p>
            <a:pPr algn="just" marL="12700" marR="12700" indent="177800">
              <a:lnSpc>
                <a:spcPts val="1248"/>
              </a:lnSpc>
            </a:pPr>
            <a:r>
              <a:rPr lang="it" sz="1050">
                <a:latin typeface="Palatino Linotype"/>
              </a:rPr>
              <a:t>Cristo ha offerto se stesso sulla croce una volte per tutte per la salvezza di tutti </a:t>
            </a:r>
            <a:r>
              <a:rPr lang="it" b="1" i="1" sz="1000">
                <a:latin typeface="Palatino Linotype"/>
              </a:rPr>
              <a:t>(Eh</a:t>
            </a:r>
            <a:r>
              <a:rPr lang="it" sz="1050">
                <a:latin typeface="Palatino Linotype"/>
              </a:rPr>
              <a:t> 9,24-28). Questa offerta sacrificale della sua vita al Padre viene attualizzata nella celebrazione dell'Eucaristia, nei segni del pane e del vino quando viene detto: «Questo è il mio corpo dato per voi;... questo è il mio sangue versato per voi e per tutti in remissione dei peccati».</a:t>
            </a:r>
          </a:p>
          <a:p>
            <a:pPr algn="just" marL="12700" marR="12700" indent="177800">
              <a:lnSpc>
                <a:spcPts val="1248"/>
              </a:lnSpc>
            </a:pPr>
            <a:r>
              <a:rPr lang="it" sz="1050">
                <a:latin typeface="Palatino Linotype"/>
              </a:rPr>
              <a:t>Non si deve pensare che Cristo si sacrifichi nuovamente, ma che attraverso il rito eucaristico viene ripresentato quell'unico suo sacrificio. Scrive Giovanni Paolo II: «La Chiesa vive continuamente del sacrificio redentore, e ad esso accede non soltanto per mezzo di un ricordo pieno di fede, ma anche in un contatto attuale, poiché </a:t>
            </a:r>
            <a:r>
              <a:rPr lang="it" b="1" i="1" sz="1000">
                <a:latin typeface="Palatino Linotype"/>
              </a:rPr>
              <a:t>questo sacrificio ritorna presente</a:t>
            </a:r>
            <a:r>
              <a:rPr lang="it" sz="1050">
                <a:latin typeface="Palatino Linotype"/>
              </a:rPr>
              <a:t>, perpetuandosi sacramentalmente, in ogni comunità che lo offre per mano del ministro consacrato. In questo modo l'Eucaristia applica agli uomini d'oggi la riconciliazione ottenuta una volta per tutte da Cristo per l'umanità di ogni tempo. In effetti, "il sacrificio di Cristo e il sacrificio dell'Eucaristia sono </a:t>
            </a:r>
            <a:r>
              <a:rPr lang="it" b="1" i="1" sz="1000">
                <a:latin typeface="Palatino Linotype"/>
              </a:rPr>
              <a:t>un unico sacrificio".</a:t>
            </a:r>
            <a:r>
              <a:rPr lang="it" sz="1050">
                <a:latin typeface="Palatino Linotype"/>
              </a:rPr>
              <a:t> Lo diceva efficacemente già san Giovanni Crisostomo: "Noi offriamo sempre il medesimo Agnello, e non oggi uno e domani un altro, ma sempre</a:t>
            </a:r>
          </a:p>
          <a:p>
            <a:pPr algn="just" marL="12700" marR="12700" indent="0">
              <a:lnSpc>
                <a:spcPts val="1248"/>
              </a:lnSpc>
            </a:pPr>
            <a:r>
              <a:rPr lang="it" sz="1050">
                <a:latin typeface="Palatino Linotype"/>
              </a:rPr>
              <a:t>10    stesso. Per questa ragione il sacrificio è sempre uno solo. [...] Anche ora noi offriamo quella vittima, che allora fu offerta e che mai si consumerà"» (EdE 12).</a:t>
            </a:r>
          </a:p>
          <a:p>
            <a:pPr algn="just" marL="12700" marR="12700" indent="177800">
              <a:lnSpc>
                <a:spcPts val="1248"/>
              </a:lnSpc>
            </a:pPr>
            <a:r>
              <a:rPr lang="it" sz="1050">
                <a:latin typeface="Palatino Linotype"/>
              </a:rPr>
              <a:t>L'unico e identico sacrifico di Cristo «viene ripresentato continuamente per coinvolgere in questa offerta tutti gli uomini, di tutti i tempi e da un confine all'altro della terra. In ogni Eucaristia la Chiesa offre al Padre il sacrificio di Cristo e, con Cristo, offre se stessa al Padre "in sacrificio vivente, santo e gradito a Dio, realizzando in tal modo il suo culto spirituale" </a:t>
            </a:r>
            <a:r>
              <a:rPr lang="it" b="1" i="1" sz="1000">
                <a:latin typeface="Palatino Linotype"/>
              </a:rPr>
              <a:t>(Rm</a:t>
            </a:r>
            <a:r>
              <a:rPr lang="it" sz="1050">
                <a:latin typeface="Palatino Linotype"/>
              </a:rPr>
              <a:t> 12,1). Infatti nel donare alla Chiesa il suo sacrificio, Cristo ha voluto fare suo</a:t>
            </a:r>
          </a:p>
          <a:p>
            <a:pPr algn="just" marL="12700" marR="12700" indent="0">
              <a:lnSpc>
                <a:spcPts val="1248"/>
              </a:lnSpc>
            </a:pPr>
            <a:r>
              <a:rPr lang="it" sz="1050">
                <a:latin typeface="Palatino Linotype"/>
              </a:rPr>
              <a:t>11    sacrificio spirituale della Chiesa, chiamata ad offrire, col sacrificio di Cristo, anche se stessa. Ce lo insegna, per quanto riguarda tutti i fedeli, il Concilio Vaticano II: "Partecipando al Sacrificio eucaristico, fonte e apice di tutta la vita cristiana, offrono a Dio la Vittima divina e se stessi con essa"» (EdE 13).</a:t>
            </a:r>
          </a:p>
        </p:txBody>
      </p:sp>
      <p:sp>
        <p:nvSpPr>
          <p:cNvPr id="3" name=""/>
          <p:cNvSpPr/>
          <p:nvPr/>
        </p:nvSpPr>
        <p:spPr>
          <a:xfrm>
            <a:off x="4340352" y="7022592"/>
            <a:ext cx="155448" cy="128016"/>
          </a:xfrm>
          <a:prstGeom prst="rect">
            <a:avLst/>
          </a:prstGeom>
        </p:spPr>
        <p:txBody>
          <a:bodyPr lIns="0" tIns="0" rIns="0" bIns="0">
            <a:noAutofit/>
          </a:bodyPr>
          <a:p>
            <a:pPr marL="25400" indent="0"/>
            <a:r>
              <a:rPr lang="it" sz="1000">
                <a:latin typeface="Palatino Linotype"/>
              </a:rPr>
              <a:t>41</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62940" y="560832"/>
            <a:ext cx="3973068" cy="6361176"/>
          </a:xfrm>
          <a:prstGeom prst="rect">
            <a:avLst/>
          </a:prstGeom>
        </p:spPr>
        <p:txBody>
          <a:bodyPr lIns="0" tIns="0" rIns="0" bIns="0">
            <a:noAutofit/>
          </a:bodyPr>
          <a:p>
            <a:pPr algn="just" marL="12700" marR="12700" indent="177800">
              <a:lnSpc>
                <a:spcPts val="1248"/>
              </a:lnSpc>
            </a:pPr>
            <a:r>
              <a:rPr lang="it" sz="1100">
                <a:latin typeface="Palatino Linotype"/>
              </a:rPr>
              <a:t>Per vivere l'Eucaristia nella sua verità più profonda è necessario che ci lasciamo coinvolgere da Cristo nella sua offerta al Padre, facendo della nostra vita un «dono», un'«offerta» a Dio e agli uomini. Tutta la vita, nelle sue varie espressioni, può entrare a far parte di questo dono. Riferendosi ai laici la costituzione </a:t>
            </a:r>
            <a:r>
              <a:rPr lang="it" b="1" i="1" sz="950">
                <a:latin typeface="Palatino Linotype"/>
              </a:rPr>
              <a:t>Lumen Gentium</a:t>
            </a:r>
            <a:r>
              <a:rPr lang="it" sz="1100">
                <a:latin typeface="Palatino Linotype"/>
              </a:rPr>
              <a:t> </a:t>
            </a:r>
            <a:r>
              <a:rPr lang="it" sz="1100">
                <a:latin typeface="Palatino Linotype"/>
              </a:rPr>
              <a:t>del Vaticano II dice: «Tutte le loro [dei laici] attività, preghiere e iniziative apostoliche, la vita coniugale e familiare, il lavoro giornaliero, il sollievo spirituale e corporale, se sono compiute nello Spirito, e le molestie della vita anche se sono sopportate con pazienza, </a:t>
            </a:r>
            <a:r>
              <a:rPr lang="it" b="1" i="1" sz="950">
                <a:latin typeface="Palatino Linotype"/>
              </a:rPr>
              <a:t>diventano offerte spirituali gradite a Dio attraverso Gesù Cristo</a:t>
            </a:r>
            <a:r>
              <a:rPr lang="it" sz="1100">
                <a:latin typeface="Palatino Linotype"/>
              </a:rPr>
              <a:t> </a:t>
            </a:r>
            <a:r>
              <a:rPr lang="it" sz="1100">
                <a:latin typeface="Palatino Linotype"/>
              </a:rPr>
              <a:t>(cf. </a:t>
            </a:r>
            <a:r>
              <a:rPr lang="it" b="1" i="1" sz="950">
                <a:latin typeface="Palatino Linotype"/>
              </a:rPr>
              <a:t>lPt</a:t>
            </a:r>
            <a:r>
              <a:rPr lang="it" sz="1100">
                <a:latin typeface="Palatino Linotype"/>
              </a:rPr>
              <a:t> </a:t>
            </a:r>
            <a:r>
              <a:rPr lang="it" sz="1100">
                <a:latin typeface="Palatino Linotype"/>
              </a:rPr>
              <a:t>2,5); nella celebrazione dell'Eucaristia sono in tutta pietà presentate al Padre insieme all'oblazione del Corpo del Signore» (LG 34).</a:t>
            </a:r>
          </a:p>
          <a:p>
            <a:pPr algn="just" marL="12700" marR="12700" indent="177800">
              <a:lnSpc>
                <a:spcPts val="1248"/>
              </a:lnSpc>
            </a:pPr>
            <a:r>
              <a:rPr lang="it" sz="1100">
                <a:latin typeface="Palatino Linotype"/>
              </a:rPr>
              <a:t>Come si vede, tutto fa parte di questa offerta, anche i momenti di «sollievo spirituale e corporale», i periodi di riposo, di distensione, di festa. Noi viviamo il mistero dell'Eucaristia quando come Gesù cerchiamo e facciamo sempre la volontà del Padre (</a:t>
            </a:r>
            <a:r>
              <a:rPr lang="it" b="1" i="1" sz="950">
                <a:latin typeface="Palatino Linotype"/>
              </a:rPr>
              <a:t>Gv</a:t>
            </a:r>
            <a:r>
              <a:rPr lang="it" sz="1100">
                <a:latin typeface="Palatino Linotype"/>
              </a:rPr>
              <a:t> </a:t>
            </a:r>
            <a:r>
              <a:rPr lang="it" sz="1100">
                <a:latin typeface="Palatino Linotype"/>
              </a:rPr>
              <a:t>5,30), compiendo come lui l'opera che il Padre ci ha affidato (cf </a:t>
            </a:r>
            <a:r>
              <a:rPr lang="it" b="1" i="1" sz="950">
                <a:latin typeface="Palatino Linotype"/>
              </a:rPr>
              <a:t>Gv</a:t>
            </a:r>
            <a:r>
              <a:rPr lang="it" sz="1100">
                <a:latin typeface="Palatino Linotype"/>
              </a:rPr>
              <a:t> </a:t>
            </a:r>
            <a:r>
              <a:rPr lang="it" sz="1100">
                <a:latin typeface="Palatino Linotype"/>
              </a:rPr>
              <a:t>4,34; 6,38), e bevendo il calice che ci viene offerto (cf </a:t>
            </a:r>
            <a:r>
              <a:rPr lang="it" b="1" i="1" sz="950">
                <a:latin typeface="Palatino Linotype"/>
              </a:rPr>
              <a:t>Me</a:t>
            </a:r>
            <a:r>
              <a:rPr lang="it" sz="1100">
                <a:latin typeface="Palatino Linotype"/>
              </a:rPr>
              <a:t> </a:t>
            </a:r>
            <a:r>
              <a:rPr lang="it" sz="1100">
                <a:latin typeface="Palatino Linotype"/>
              </a:rPr>
              <a:t>14,36).</a:t>
            </a:r>
          </a:p>
          <a:p>
            <a:pPr algn="just" marL="12700" marR="12700" indent="177800">
              <a:lnSpc>
                <a:spcPts val="1248"/>
              </a:lnSpc>
              <a:spcAft>
                <a:spcPts val="630"/>
              </a:spcAft>
            </a:pPr>
            <a:r>
              <a:rPr lang="it" sz="1100">
                <a:latin typeface="Palatino Linotype"/>
              </a:rPr>
              <a:t>Il mistero dell'offerta sacrificale di Gesù riattualizzata nella messa è per noi il modello della nostra vita di discepoli e, insieme, la fonte da cui attingere ogni giorno la forza per seguire Gesù Cristo, portando dietro di lui la nostra croce (cf </a:t>
            </a:r>
            <a:r>
              <a:rPr lang="it" b="1" i="1" sz="950">
                <a:latin typeface="Palatino Linotype"/>
              </a:rPr>
              <a:t>Mt</a:t>
            </a:r>
            <a:r>
              <a:rPr lang="it" sz="1100">
                <a:latin typeface="Palatino Linotype"/>
              </a:rPr>
              <a:t> </a:t>
            </a:r>
            <a:r>
              <a:rPr lang="it" sz="1100">
                <a:latin typeface="Palatino Linotype"/>
              </a:rPr>
              <a:t>16,24).</a:t>
            </a:r>
          </a:p>
          <a:p>
            <a:pPr algn="just" marL="12700" indent="0">
              <a:spcAft>
                <a:spcPts val="1050"/>
              </a:spcAft>
            </a:pPr>
            <a:r>
              <a:rPr lang="it" b="1" sz="950">
                <a:latin typeface="Arial"/>
              </a:rPr>
              <a:t>7.</a:t>
            </a:r>
            <a:r>
              <a:rPr lang="it" i="1" sz="1100">
                <a:latin typeface="Arial"/>
              </a:rPr>
              <a:t>7. Vivere il mistero del servizio</a:t>
            </a:r>
          </a:p>
          <a:p>
            <a:pPr algn="just" marL="12700" marR="12700" indent="177800">
              <a:lnSpc>
                <a:spcPts val="1248"/>
              </a:lnSpc>
            </a:pPr>
            <a:r>
              <a:rPr lang="it" sz="1100">
                <a:latin typeface="Palatino Linotype"/>
              </a:rPr>
              <a:t>Nella celebrazione eucaristica è Gesù che offre la sua vita al Padre, per gli uomini peccatori, per la loro salvezza; il cristiano che vi partecipa la traduce concretamente nel vivere per gli altri, nella carità e nel servizio.</a:t>
            </a:r>
          </a:p>
          <a:p>
            <a:pPr algn="just" marL="12700" marR="12700" indent="177800">
              <a:lnSpc>
                <a:spcPts val="1248"/>
              </a:lnSpc>
            </a:pPr>
            <a:r>
              <a:rPr lang="it" sz="1100">
                <a:latin typeface="Palatino Linotype"/>
              </a:rPr>
              <a:t>L'evangelista Giovanni, parlando dell'Ultima Cena di Gesù con i suoi discepoli, mette il gesto della lavanda dei piedi là dove gli altri evangelisti collocano l'istituzione dell'Eucaristia, e ne spiega</a:t>
            </a:r>
          </a:p>
          <a:p>
            <a:pPr algn="just" marL="12700" marR="12700" indent="0">
              <a:lnSpc>
                <a:spcPts val="1248"/>
              </a:lnSpc>
            </a:pPr>
            <a:r>
              <a:rPr lang="it" sz="1100">
                <a:latin typeface="Palatino Linotype"/>
              </a:rPr>
              <a:t>il senso: «Se io - dice Gesù - il Signore e il Maestro, ho lavato i vostri piedi, anche voi dovete lavarvi i piedi gli uni gli altri. Vi ho dato infatti l'esempio, perché come ho fatto io, facciate anche voi» </a:t>
            </a:r>
            <a:r>
              <a:rPr lang="it" b="1" i="1" sz="950">
                <a:latin typeface="Palatino Linotype"/>
              </a:rPr>
              <a:t>(Gv</a:t>
            </a:r>
            <a:r>
              <a:rPr lang="it" sz="1100">
                <a:latin typeface="Palatino Linotype"/>
              </a:rPr>
              <a:t> </a:t>
            </a:r>
            <a:r>
              <a:rPr lang="it" sz="1100">
                <a:latin typeface="Palatino Linotype"/>
              </a:rPr>
              <a:t>13,14-15).</a:t>
            </a:r>
          </a:p>
          <a:p>
            <a:pPr algn="just" marL="12700" marR="12700" indent="177800">
              <a:lnSpc>
                <a:spcPts val="1248"/>
              </a:lnSpc>
            </a:pPr>
            <a:r>
              <a:rPr lang="it" sz="1100">
                <a:latin typeface="Palatino Linotype"/>
              </a:rPr>
              <a:t>In questo modo egli ci dice che chi partecipa alla sua cena deve fare anche lui la lavanda dei piedi, o, meglio, che la lavanda dei piedi è il modo per prendere parte alla sua cena.</a:t>
            </a:r>
          </a:p>
        </p:txBody>
      </p:sp>
      <p:sp>
        <p:nvSpPr>
          <p:cNvPr id="3" name=""/>
          <p:cNvSpPr/>
          <p:nvPr/>
        </p:nvSpPr>
        <p:spPr>
          <a:xfrm>
            <a:off x="646176" y="7016496"/>
            <a:ext cx="161544" cy="124968"/>
          </a:xfrm>
          <a:prstGeom prst="rect">
            <a:avLst/>
          </a:prstGeom>
        </p:spPr>
        <p:txBody>
          <a:bodyPr lIns="0" tIns="0" rIns="0" bIns="0">
            <a:noAutofit/>
          </a:bodyPr>
          <a:p>
            <a:pPr marL="12700" indent="0"/>
            <a:r>
              <a:rPr lang="it" sz="1000">
                <a:latin typeface="Palatino Linotype"/>
              </a:rPr>
              <a:t>42</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5112" y="527304"/>
            <a:ext cx="3965448" cy="6370320"/>
          </a:xfrm>
          <a:prstGeom prst="rect">
            <a:avLst/>
          </a:prstGeom>
        </p:spPr>
        <p:txBody>
          <a:bodyPr lIns="0" tIns="0" rIns="0" bIns="0">
            <a:noAutofit/>
          </a:bodyPr>
          <a:p>
            <a:pPr algn="just" marL="12700" marR="12700" indent="177800">
              <a:lnSpc>
                <a:spcPts val="1248"/>
              </a:lnSpc>
              <a:spcAft>
                <a:spcPts val="630"/>
              </a:spcAft>
            </a:pPr>
            <a:r>
              <a:rPr lang="it" sz="1100">
                <a:latin typeface="Palatino Linotype"/>
              </a:rPr>
              <a:t>Perciò chi celebra l'Eucaristia riceve quella forza per vivere la sua vita nel servizio dei suoi fratelli. Solamente allora l'Eucaristia è ricevuta con frutto. A conferma di questo il Vangelo di Luca ci riferisce che, proprio dopo aver istituito l'Eucaristia </a:t>
            </a:r>
            <a:r>
              <a:rPr lang="it" b="1" i="1" sz="950">
                <a:latin typeface="Palatino Linotype"/>
              </a:rPr>
              <a:t>(Le</a:t>
            </a:r>
            <a:r>
              <a:rPr lang="it" sz="1100">
                <a:latin typeface="Palatino Linotype"/>
              </a:rPr>
              <a:t> 22,19-20), Gesù definisce la sua vita come servizio: «Io sto in mezzo a voi come colui che serve» </a:t>
            </a:r>
            <a:r>
              <a:rPr lang="it" b="1" i="1" sz="950">
                <a:latin typeface="Palatino Linotype"/>
              </a:rPr>
              <a:t>(Le</a:t>
            </a:r>
            <a:r>
              <a:rPr lang="it" sz="1100">
                <a:latin typeface="Palatino Linotype"/>
              </a:rPr>
              <a:t> 22,27). Partendo dall'Eucaristia noi ci rendiamo presenti in mezzo agli uomini come coloro che servono e rendendo così presente il nostro salvatore.</a:t>
            </a:r>
          </a:p>
          <a:p>
            <a:pPr algn="just" marL="12700" indent="0">
              <a:spcAft>
                <a:spcPts val="1050"/>
              </a:spcAft>
            </a:pPr>
            <a:r>
              <a:rPr lang="it" i="1" sz="1100">
                <a:latin typeface="Arial"/>
              </a:rPr>
              <a:t>1.8.    Vivere il mistero del ringraziamento</a:t>
            </a:r>
          </a:p>
          <a:p>
            <a:pPr algn="just" marL="12700" marR="12700" indent="177800">
              <a:lnSpc>
                <a:spcPts val="1248"/>
              </a:lnSpc>
            </a:pPr>
            <a:r>
              <a:rPr lang="it" sz="1100">
                <a:latin typeface="Palatino Linotype"/>
              </a:rPr>
              <a:t>Nell'ultima Cena Gesù, prendendo il pane e il calice preparati sulla mensa, «benedisse e rese grazie»: è la prima preghiera eucaristica che fonda tutte le altre. L'azione di grazie non è solo imo dei tanti aspetti della messa, ma il suo nucleo centrale, ciò che dà il nome a tutto il rito che ben presto viene detto </a:t>
            </a:r>
            <a:r>
              <a:rPr lang="it" b="1" i="1" sz="950">
                <a:latin typeface="Palatino Linotype"/>
              </a:rPr>
              <a:t>«eu-caristia», </a:t>
            </a:r>
            <a:r>
              <a:rPr lang="it" sz="1100">
                <a:latin typeface="Palatino Linotype"/>
              </a:rPr>
              <a:t>«bene-dire».</a:t>
            </a:r>
          </a:p>
          <a:p>
            <a:pPr algn="just" marL="12700" marR="12700" indent="177800">
              <a:lnSpc>
                <a:spcPts val="1248"/>
              </a:lnSpc>
            </a:pPr>
            <a:r>
              <a:rPr lang="it" sz="1100">
                <a:latin typeface="Palatino Linotype"/>
              </a:rPr>
              <a:t>Nella celebrazione eucaristica noi siamo la Chiesa che prolunga tutti i canti e le preghiere di lode e di ringraziamento del popolo d'Israele, ma in particolare riattualizziamo il grazie di Gesù nel-l'Ultima Cena pasquale: il nostro grazie è fatto oggi «per Cristo con Cristo e in Cristo nell'unità dello Spirito Santo».</a:t>
            </a:r>
          </a:p>
          <a:p>
            <a:pPr algn="just" marL="12700" indent="177800">
              <a:lnSpc>
                <a:spcPts val="1248"/>
              </a:lnSpc>
            </a:pPr>
            <a:r>
              <a:rPr lang="it" sz="1100">
                <a:latin typeface="Palatino Linotype"/>
              </a:rPr>
              <a:t>Per vivere questo momento siamo invitati a «volgere ed elevare</a:t>
            </a:r>
          </a:p>
          <a:p>
            <a:pPr algn="just" marL="12700" marR="12700" indent="0">
              <a:lnSpc>
                <a:spcPts val="1248"/>
              </a:lnSpc>
            </a:pPr>
            <a:r>
              <a:rPr lang="it" sz="1100">
                <a:latin typeface="Palatino Linotype"/>
              </a:rPr>
              <a:t>i cuori al Signore». Tutto qui si eleva: noi ci alziamo in piedi, il sacerdote alza le mani, fino al momento finale quando le mani si elevano con i doni diventati «Eucaristia».</a:t>
            </a:r>
          </a:p>
          <a:p>
            <a:pPr algn="just" marL="12700" marR="12700" indent="177800">
              <a:lnSpc>
                <a:spcPts val="1248"/>
              </a:lnSpc>
            </a:pPr>
            <a:r>
              <a:rPr lang="it" sz="1100">
                <a:latin typeface="Palatino Linotype"/>
              </a:rPr>
              <a:t>L'Eucaristia presuppone un atteggiamento quotidiano di «rendere grazie», cosa possibile se sapremo vedere in tutti gli avvenimenti la presenza amorosa di Dio e anche davanti a situazioni dolorose sapremo, come il salmista e Gesù, rendere lode a Dio nostro scudo e nostra salvezza.</a:t>
            </a:r>
          </a:p>
          <a:p>
            <a:pPr algn="just" marL="12700" marR="12700" indent="177800">
              <a:lnSpc>
                <a:spcPts val="1248"/>
              </a:lnSpc>
              <a:spcAft>
                <a:spcPts val="630"/>
              </a:spcAft>
            </a:pPr>
            <a:r>
              <a:rPr lang="it" sz="1100">
                <a:latin typeface="Palatino Linotype"/>
              </a:rPr>
              <a:t>Vivere l'Eucaristia non comporta solo «rendere grazie», ma anche «diventare grazie». Nella tradizione salesiana don Bosco ha visto le Figlie di Maria Ausiliatrice come suo grazie a Maria e a Dio.</a:t>
            </a:r>
          </a:p>
          <a:p>
            <a:pPr algn="just" marL="12700" indent="0">
              <a:spcAft>
                <a:spcPts val="1050"/>
              </a:spcAft>
            </a:pPr>
            <a:r>
              <a:rPr lang="it" i="1" sz="1100">
                <a:latin typeface="Arial"/>
              </a:rPr>
              <a:t>1.9.    Vivere il mistero della comunione</a:t>
            </a:r>
          </a:p>
          <a:p>
            <a:pPr algn="just" marL="12700" marR="12700" indent="177800">
              <a:lnSpc>
                <a:spcPts val="1248"/>
              </a:lnSpc>
            </a:pPr>
            <a:r>
              <a:rPr lang="it" sz="1100">
                <a:latin typeface="Palatino Linotype"/>
              </a:rPr>
              <a:t>Nella celebrazione dell'Eucaristia noi entriamo in comunione con Cristo e in lui con gli altri e con l'intero creato.</a:t>
            </a:r>
          </a:p>
        </p:txBody>
      </p:sp>
      <p:sp>
        <p:nvSpPr>
          <p:cNvPr id="3" name=""/>
          <p:cNvSpPr/>
          <p:nvPr/>
        </p:nvSpPr>
        <p:spPr>
          <a:xfrm>
            <a:off x="4337304" y="6989064"/>
            <a:ext cx="158496" cy="131064"/>
          </a:xfrm>
          <a:prstGeom prst="rect">
            <a:avLst/>
          </a:prstGeom>
        </p:spPr>
        <p:txBody>
          <a:bodyPr lIns="0" tIns="0" rIns="0" bIns="0">
            <a:noAutofit/>
          </a:bodyPr>
          <a:p>
            <a:pPr marL="25400" indent="0"/>
            <a:r>
              <a:rPr lang="it" sz="1000">
                <a:latin typeface="Palatino Linotype"/>
              </a:rPr>
              <a:t>43</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3128" y="530352"/>
            <a:ext cx="3977640" cy="6361176"/>
          </a:xfrm>
          <a:prstGeom prst="rect">
            <a:avLst/>
          </a:prstGeom>
        </p:spPr>
        <p:txBody>
          <a:bodyPr lIns="0" tIns="0" rIns="0" bIns="0">
            <a:noAutofit/>
          </a:bodyPr>
          <a:p>
            <a:pPr algn="just" marL="12700" indent="177800">
              <a:lnSpc>
                <a:spcPts val="1248"/>
              </a:lnSpc>
            </a:pPr>
            <a:r>
              <a:rPr lang="it" sz="1100">
                <a:latin typeface="Palatino Linotype"/>
              </a:rPr>
              <a:t>Innanzitutto noi entriamo </a:t>
            </a:r>
            <a:r>
              <a:rPr lang="it" b="1" i="1" sz="950">
                <a:latin typeface="Palatino Linotype"/>
              </a:rPr>
              <a:t>in «comunione» con Cristo,</a:t>
            </a:r>
            <a:r>
              <a:rPr lang="it" sz="1100">
                <a:latin typeface="Palatino Linotype"/>
              </a:rPr>
              <a:t> con il suo Corpo e con il suo Sangue. Afferma san Paolo: «Il calice della benedizione che noi benediciamo non è forse comunione con il sangue di Cristo? E il pane che noi spezziamo, non è forse comunione (</a:t>
            </a:r>
            <a:r>
              <a:rPr lang="it" b="1" i="1" sz="950">
                <a:latin typeface="Palatino Linotype"/>
              </a:rPr>
              <a:t>koinonia</a:t>
            </a:r>
            <a:r>
              <a:rPr lang="it" sz="1100">
                <a:latin typeface="Palatino Linotype"/>
              </a:rPr>
              <a:t>) con il corpo di Cristo?» (</a:t>
            </a:r>
            <a:r>
              <a:rPr lang="it" b="1" i="1" sz="950">
                <a:latin typeface="Palatino Linotype"/>
              </a:rPr>
              <a:t>ICor</a:t>
            </a:r>
            <a:r>
              <a:rPr lang="it" sz="1100">
                <a:latin typeface="Palatino Linotype"/>
              </a:rPr>
              <a:t> 10,16).</a:t>
            </a:r>
          </a:p>
          <a:p>
            <a:pPr algn="just" marL="12700" indent="177800">
              <a:lnSpc>
                <a:spcPts val="1248"/>
              </a:lnSpc>
            </a:pPr>
            <a:r>
              <a:rPr lang="it" sz="1100">
                <a:latin typeface="Palatino Linotype"/>
              </a:rPr>
              <a:t>Gli Apostoli, accogliendo nel Cenacolo l'invito di Gesù: «Prendete e mangiate [...]. Bevetene tutti [...]» </a:t>
            </a:r>
            <a:r>
              <a:rPr lang="it" b="1" i="1" sz="950">
                <a:latin typeface="Palatino Linotype"/>
              </a:rPr>
              <a:t>(Mt</a:t>
            </a:r>
            <a:r>
              <a:rPr lang="it" sz="1100">
                <a:latin typeface="Palatino Linotype"/>
              </a:rPr>
              <a:t> 26,26-27), sono entrati, per la prima volta, in comunione sacramentale con Lui. Da quel momento, sino alla fine dei secoli, la Chiesa si edifica mediante la comunione sacramentale col Figlio di Dio immolato per noi, fedele al suo mandato: «Fate questo in memoria di me [...]. Fate questo, ogni volta che ne bevete, in memoria di me» (</a:t>
            </a:r>
            <a:r>
              <a:rPr lang="it" b="1" i="1" sz="950">
                <a:latin typeface="Palatino Linotype"/>
              </a:rPr>
              <a:t>ICor</a:t>
            </a:r>
            <a:r>
              <a:rPr lang="it" sz="1100">
                <a:latin typeface="Palatino Linotype"/>
              </a:rPr>
              <a:t> 11,24-25; cf Le 22,19).</a:t>
            </a:r>
          </a:p>
          <a:p>
            <a:pPr algn="just" marL="12700" indent="177800">
              <a:lnSpc>
                <a:spcPts val="1248"/>
              </a:lnSpc>
            </a:pPr>
            <a:r>
              <a:rPr lang="it" sz="1100">
                <a:latin typeface="Palatino Linotype"/>
              </a:rPr>
              <a:t>Inoltre entrando in comunione con Cristo, partecipando del suo corpo e del suo sangue, noi </a:t>
            </a:r>
            <a:r>
              <a:rPr lang="it" b="1" i="1" sz="950">
                <a:latin typeface="Palatino Linotype"/>
              </a:rPr>
              <a:t>entriamo in «comunione» con tutti gli altri:</a:t>
            </a:r>
            <a:r>
              <a:rPr lang="it" sz="1100">
                <a:latin typeface="Palatino Linotype"/>
              </a:rPr>
              <a:t> il corpo e il sangue infatti è dato e versato «per voi e per tutti». «Possiamo dire - scrive Giovanni Paolo II - che non soltanto </a:t>
            </a:r>
            <a:r>
              <a:rPr lang="it" b="1" i="1" sz="950">
                <a:latin typeface="Palatino Linotype"/>
              </a:rPr>
              <a:t>ciascuno di noi riceve Cristo,</a:t>
            </a:r>
            <a:r>
              <a:rPr lang="it" sz="1100">
                <a:latin typeface="Palatino Linotype"/>
              </a:rPr>
              <a:t> ma che anche </a:t>
            </a:r>
            <a:r>
              <a:rPr lang="it" b="1" i="1" sz="950">
                <a:latin typeface="Palatino Linotype"/>
              </a:rPr>
              <a:t>Cristo riceve ciascuno di noi.</a:t>
            </a:r>
            <a:r>
              <a:rPr lang="it" sz="1100">
                <a:latin typeface="Palatino Linotype"/>
              </a:rPr>
              <a:t> Egli stringe la sua amicizia con noi: "Voi siete miei amici" </a:t>
            </a:r>
            <a:r>
              <a:rPr lang="it" b="1" i="1" sz="950">
                <a:latin typeface="Palatino Linotype"/>
              </a:rPr>
              <a:t>(Gv </a:t>
            </a:r>
            <a:r>
              <a:rPr lang="it" sz="1100">
                <a:latin typeface="Palatino Linotype"/>
              </a:rPr>
              <a:t>15,14). Noi, anzi, viviamo grazie a Lui: "Colui che mangia di me vivrà per me" </a:t>
            </a:r>
            <a:r>
              <a:rPr lang="it" b="1" i="1" sz="950">
                <a:latin typeface="Palatino Linotype"/>
              </a:rPr>
              <a:t>(Gv</a:t>
            </a:r>
            <a:r>
              <a:rPr lang="it" sz="1100">
                <a:latin typeface="Palatino Linotype"/>
              </a:rPr>
              <a:t> 6,57). Nella comunione eucaristica si realizza in modo sublime il "dimorare" l'uno nell'altro di Cristo e del discepolo: "Rimanete in me e io in voi" </a:t>
            </a:r>
            <a:r>
              <a:rPr lang="it" b="1" i="1" sz="950">
                <a:latin typeface="Palatino Linotype"/>
              </a:rPr>
              <a:t>(Gv</a:t>
            </a:r>
            <a:r>
              <a:rPr lang="it" sz="1100">
                <a:latin typeface="Palatino Linotype"/>
              </a:rPr>
              <a:t> 15,4)» (EdE 22).</a:t>
            </a:r>
          </a:p>
          <a:p>
            <a:pPr algn="just" marL="12700" indent="177800">
              <a:lnSpc>
                <a:spcPts val="1248"/>
              </a:lnSpc>
            </a:pPr>
            <a:r>
              <a:rPr lang="it" sz="1100">
                <a:latin typeface="Palatino Linotype"/>
              </a:rPr>
              <a:t>Infine l'Eucaristia è primizia della comunione </a:t>
            </a:r>
            <a:r>
              <a:rPr lang="it" b="1" i="1" sz="950">
                <a:latin typeface="Palatino Linotype"/>
              </a:rPr>
              <a:t>con tutto il creato </a:t>
            </a:r>
            <a:r>
              <a:rPr lang="it" sz="1100">
                <a:latin typeface="Palatino Linotype"/>
              </a:rPr>
              <a:t>e con tutto il lavoro umano. Nel segno del pane e del vino, frutti della terra e del lavoro dell'uomo, le cose ritornano al loro creatore e diventano segni di salvezza per l'uomo. La terra non è più maledetta e non produce più spine, ma è benedetta e apportatrice di grazia. Con l'Eucaristia non è solo il corpo dell'uomo che viene reso partecipe, già fin da ora, della risurrezione; bensì è anche la realtà materiale che comincia a «entrare nella libertà della gloria dei figli di Dio» </a:t>
            </a:r>
            <a:r>
              <a:rPr lang="it" b="1" i="1" sz="950">
                <a:latin typeface="Palatino Linotype"/>
              </a:rPr>
              <a:t>(Rm</a:t>
            </a:r>
            <a:r>
              <a:rPr lang="it" sz="1100">
                <a:latin typeface="Palatino Linotype"/>
              </a:rPr>
              <a:t> 8,21).</a:t>
            </a:r>
          </a:p>
          <a:p>
            <a:pPr algn="just" marL="12700" indent="177800">
              <a:lnSpc>
                <a:spcPts val="1248"/>
              </a:lnSpc>
            </a:pPr>
            <a:r>
              <a:rPr lang="it" sz="1100">
                <a:latin typeface="Palatino Linotype"/>
              </a:rPr>
              <a:t>Vivere l'Eucaristia come mistero di comunione significa per il cristiano essere in comunione spirituale con Cristo durante l'intera giornata, nel proprio lavoro e in tutto ciò che forma la trama della vita di ciascuno; significa essere in comunione con tutta la Chiesa, con le sue difficoltà, con le sue necessità, con i suoi problemi e le sue angosce, perché, come dice Origene, la comunione con Cristo è sempre comunione con la Chiesa.</a:t>
            </a:r>
          </a:p>
          <a:p>
            <a:pPr algn="just" marL="12700" indent="177800">
              <a:lnSpc>
                <a:spcPts val="1248"/>
              </a:lnSpc>
            </a:pPr>
            <a:r>
              <a:rPr lang="it" sz="1100">
                <a:latin typeface="Palatino Linotype"/>
              </a:rPr>
              <a:t>Significa vivere in comunione con tutti gli uomini, in partico¬</a:t>
            </a:r>
          </a:p>
        </p:txBody>
      </p:sp>
      <p:sp>
        <p:nvSpPr>
          <p:cNvPr id="3" name=""/>
          <p:cNvSpPr/>
          <p:nvPr/>
        </p:nvSpPr>
        <p:spPr>
          <a:xfrm>
            <a:off x="624840" y="6982968"/>
            <a:ext cx="161544" cy="128016"/>
          </a:xfrm>
          <a:prstGeom prst="rect">
            <a:avLst/>
          </a:prstGeom>
        </p:spPr>
        <p:txBody>
          <a:bodyPr lIns="0" tIns="0" rIns="0" bIns="0">
            <a:noAutofit/>
          </a:bodyPr>
          <a:p>
            <a:pPr marL="25400" indent="0"/>
            <a:r>
              <a:rPr lang="it" sz="1000">
                <a:latin typeface="Palatino Linotype"/>
              </a:rPr>
              <a:t>44</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79120" y="515112"/>
            <a:ext cx="3971544" cy="6373368"/>
          </a:xfrm>
          <a:prstGeom prst="rect">
            <a:avLst/>
          </a:prstGeom>
        </p:spPr>
        <p:txBody>
          <a:bodyPr lIns="0" tIns="0" rIns="0" bIns="0">
            <a:noAutofit/>
          </a:bodyPr>
          <a:p>
            <a:pPr algn="just" marL="12700" indent="0">
              <a:lnSpc>
                <a:spcPts val="1248"/>
              </a:lnSpc>
            </a:pPr>
            <a:r>
              <a:rPr lang="it" sz="1100">
                <a:latin typeface="Palatino Linotype"/>
              </a:rPr>
              <a:t>lare con tutti quelli che soffrono: i malati, le vittime della fame e della guerra, della droga e della prostituzione, i profughi, i perseguitati per motivi di razza, di nazionalismo, di religione, perché in tutte queste persone Gesù rinnova e continua la sua passione lungo la storia umana. Infatti l'Eucaristia è celebrata e offerta al Padre per tutti gli uomini, affinché «tutti siano salvati e arrivino alla conoscenza della verità» </a:t>
            </a:r>
            <a:r>
              <a:rPr lang="it" b="1" i="1" sz="950">
                <a:latin typeface="Palatino Linotype"/>
              </a:rPr>
              <a:t>(lTm</a:t>
            </a:r>
            <a:r>
              <a:rPr lang="it" sz="1100">
                <a:latin typeface="Palatino Linotype"/>
              </a:rPr>
              <a:t> 2,4).</a:t>
            </a:r>
          </a:p>
          <a:p>
            <a:pPr algn="just" marL="12700" marR="12700" indent="177800">
              <a:lnSpc>
                <a:spcPts val="1248"/>
              </a:lnSpc>
              <a:spcAft>
                <a:spcPts val="630"/>
              </a:spcAft>
            </a:pPr>
            <a:r>
              <a:rPr lang="it" sz="1100">
                <a:latin typeface="Palatino Linotype"/>
              </a:rPr>
              <a:t>Significa infine guardare a tutto ciò che esiste, a tutte le creature non come ad esseri da sfruttare ma ad amici, nello stile francescano del cantico delle creature.</a:t>
            </a:r>
          </a:p>
          <a:p>
            <a:pPr algn="just" marL="12700" indent="0">
              <a:spcAft>
                <a:spcPts val="1050"/>
              </a:spcAft>
            </a:pPr>
            <a:r>
              <a:rPr lang="it" i="1" sz="1100">
                <a:latin typeface="Arial"/>
              </a:rPr>
              <a:t>I.10.    Vivere il mistero dell’unità</a:t>
            </a:r>
          </a:p>
          <a:p>
            <a:pPr algn="just" marL="12700" marR="12700" indent="177800">
              <a:lnSpc>
                <a:spcPts val="1248"/>
              </a:lnSpc>
            </a:pPr>
            <a:r>
              <a:rPr lang="it" sz="1100">
                <a:latin typeface="Palatino Linotype"/>
              </a:rPr>
              <a:t>L'Eucaristia non solo mette in comunione ma in Cristo realizza l'unità. Gesù è morto per riunire i dispersi figli d'Israele (cf </a:t>
            </a:r>
            <a:r>
              <a:rPr lang="it" b="1" i="1" sz="950">
                <a:latin typeface="Palatino Linotype"/>
              </a:rPr>
              <a:t>Gv</a:t>
            </a:r>
          </a:p>
          <a:p>
            <a:pPr algn="just" marL="12700" marR="12700" indent="0">
              <a:lnSpc>
                <a:spcPts val="1248"/>
              </a:lnSpc>
            </a:pPr>
            <a:r>
              <a:rPr lang="it" sz="1100">
                <a:latin typeface="Palatino Linotype"/>
              </a:rPr>
              <a:t>II,52),    per fare dei due popoli l'unico popolo di Dio </a:t>
            </a:r>
            <a:r>
              <a:rPr lang="it" b="1" i="1" sz="950">
                <a:latin typeface="Palatino Linotype"/>
              </a:rPr>
              <a:t>(Ef</a:t>
            </a:r>
            <a:r>
              <a:rPr lang="it" sz="1100">
                <a:latin typeface="Palatino Linotype"/>
              </a:rPr>
              <a:t> 2,13-19). Nel mistero della pasqua, che l'Eucaristia attualizza, si realizza perciò il mistero dell'unità della Chiesa: «Il pane che noi spezziamo non è forse comunione con il corpo di Cristo? Poiché c'è un solo pane, noi, pur essendo molti, siamo un corpo solo: tutti infatti partecipiamo dell'unico pane» </a:t>
            </a:r>
            <a:r>
              <a:rPr lang="it" b="1" i="1" sz="950">
                <a:latin typeface="Palatino Linotype"/>
              </a:rPr>
              <a:t>(ICor</a:t>
            </a:r>
            <a:r>
              <a:rPr lang="it" sz="1100">
                <a:latin typeface="Palatino Linotype"/>
              </a:rPr>
              <a:t> 10,16-17).</a:t>
            </a:r>
          </a:p>
          <a:p>
            <a:pPr algn="just" marL="12700" marR="12700" indent="177800">
              <a:lnSpc>
                <a:spcPts val="1248"/>
              </a:lnSpc>
            </a:pPr>
            <a:r>
              <a:rPr lang="it" sz="1100">
                <a:latin typeface="Palatino Linotype"/>
              </a:rPr>
              <a:t>I simboli del pane formato da molti chicchi di grano e del vino formato da molti acini d'uva che vengono utilizzati nella celebrazione, non solo esprimono l'unità, ma anche la realizzano. L'Eucaristia è fattore di unità tra Cristo e i cristiani e dei cristiani tra loro. Scrive san Giovarmi Crisostomo: «Che cos'è infatti il pane? È il corpo di Cristo. Cosa diventano quelli che lo ricevono? Corpo di Cristo; ma non molti corpi, bensì un solo corpo. Infatti, come il pane è tutt'uno, pur essendo costituito di molti grani, e questi, pur non vedendosi, comunque si trovano in esso, sì che la loro differenza scompare in ragione della loro reciproca perfetta fusione; alla stessa maniera anche noi siamo uniti reciprocamente fra noi e tutti insieme con Cristo» </a:t>
            </a:r>
            <a:r>
              <a:rPr lang="it" b="1" i="1" sz="950">
                <a:latin typeface="Palatino Linotype"/>
              </a:rPr>
              <a:t>(Omelie sulla I Lettera ai Corinzi,</a:t>
            </a:r>
            <a:r>
              <a:rPr lang="it" sz="1100">
                <a:latin typeface="Palatino Linotype"/>
              </a:rPr>
              <a:t> 24,2).</a:t>
            </a:r>
          </a:p>
          <a:p>
            <a:pPr algn="just" marL="12700" marR="12700" indent="177800">
              <a:lnSpc>
                <a:spcPts val="1248"/>
              </a:lnSpc>
            </a:pPr>
            <a:r>
              <a:rPr lang="it" sz="1100">
                <a:latin typeface="Palatino Linotype"/>
              </a:rPr>
              <a:t>Similmente san Cirillo di Alessandria insegna: «Gesù santifica i fedeli con la comunione del suo Corpo e fa di tutti un solo e medesimo [corpo] con il suo. Noi dunque siamo tutti "uno" nel Padre, nel Figlio e nello Spirito Santo per la comunione del sacro Corpo di Gesù e del medesimo Spirito» </a:t>
            </a:r>
            <a:r>
              <a:rPr lang="it" b="1" i="1" sz="950">
                <a:latin typeface="Palatino Linotype"/>
              </a:rPr>
              <a:t>(Sul vangelo di Giovanni,</a:t>
            </a:r>
            <a:r>
              <a:rPr lang="it" sz="1100">
                <a:latin typeface="Palatino Linotype"/>
              </a:rPr>
              <a:t> 11,11).</a:t>
            </a:r>
          </a:p>
          <a:p>
            <a:pPr algn="just" marL="12700" marR="12700" indent="177800">
              <a:lnSpc>
                <a:spcPts val="1248"/>
              </a:lnSpc>
            </a:pPr>
            <a:r>
              <a:rPr lang="it" sz="1100">
                <a:latin typeface="Palatino Linotype"/>
              </a:rPr>
              <a:t>Per questa unità noi partecipiamo, non solo all'amore di Cristo, ma a ciò che egli è, al suo amore al Padre e agli uomini, alla</a:t>
            </a:r>
          </a:p>
        </p:txBody>
      </p:sp>
      <p:sp>
        <p:nvSpPr>
          <p:cNvPr id="3" name=""/>
          <p:cNvSpPr/>
          <p:nvPr/>
        </p:nvSpPr>
        <p:spPr>
          <a:xfrm>
            <a:off x="4404360" y="6979920"/>
            <a:ext cx="161544" cy="131064"/>
          </a:xfrm>
          <a:prstGeom prst="rect">
            <a:avLst/>
          </a:prstGeom>
        </p:spPr>
        <p:txBody>
          <a:bodyPr lIns="0" tIns="0" rIns="0" bIns="0">
            <a:noAutofit/>
          </a:bodyPr>
          <a:p>
            <a:pPr marL="25400" indent="0"/>
            <a:r>
              <a:rPr lang="it" sz="1000">
                <a:latin typeface="Palatino Linotype"/>
              </a:rPr>
              <a:t>45</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06552" y="518160"/>
            <a:ext cx="3974592" cy="6202680"/>
          </a:xfrm>
          <a:prstGeom prst="rect">
            <a:avLst/>
          </a:prstGeom>
        </p:spPr>
        <p:txBody>
          <a:bodyPr lIns="0" tIns="0" rIns="0" bIns="0">
            <a:noAutofit/>
          </a:bodyPr>
          <a:p>
            <a:pPr algn="just" marL="12700" marR="12700" indent="0">
              <a:lnSpc>
                <a:spcPts val="1236"/>
              </a:lnSpc>
            </a:pPr>
            <a:r>
              <a:rPr lang="it" sz="1100">
                <a:latin typeface="Palatino Linotype"/>
              </a:rPr>
              <a:t>sua incarnazione, alla sua morte e risurrezione, per mezzo dello Spirito che Cristo gli dona. San Cirillo di Gerusalemme giunge ad affermare: «Nel segno del pane ti vien dato il corpo e nel segno del vino ti vien dato il sangue, perché ricevendo il corpo e il sangue di Cristo tu diventi </a:t>
            </a:r>
            <a:r>
              <a:rPr lang="it" b="1" i="1" sz="950">
                <a:latin typeface="Palatino Linotype"/>
              </a:rPr>
              <a:t>concorporeo e consanguineo</a:t>
            </a:r>
            <a:r>
              <a:rPr lang="it" sz="1100">
                <a:latin typeface="Palatino Linotype"/>
              </a:rPr>
              <a:t> di Cristo. Avendo ricevuto in noi il suo corpo e il suo sangue, ci trasformiamo in portatori di Cristo, anzi, secondo san Pietro, diventiamo "partecipi della natura divina" (</a:t>
            </a:r>
            <a:r>
              <a:rPr lang="it" b="1" i="1" sz="950">
                <a:latin typeface="Palatino Linotype"/>
              </a:rPr>
              <a:t>2Pt</a:t>
            </a:r>
            <a:r>
              <a:rPr lang="it" sz="1100">
                <a:latin typeface="Palatino Linotype"/>
              </a:rPr>
              <a:t> 1,4)» (</a:t>
            </a:r>
            <a:r>
              <a:rPr lang="it" b="1" i="1" sz="950">
                <a:latin typeface="Palatino Linotype"/>
              </a:rPr>
              <a:t>Catechesi mistagogiche,</a:t>
            </a:r>
            <a:r>
              <a:rPr lang="it" sz="1100">
                <a:latin typeface="Palatino Linotype"/>
              </a:rPr>
              <a:t> 4,3).</a:t>
            </a:r>
          </a:p>
          <a:p>
            <a:pPr algn="just" marL="12700" marR="12700" indent="177800">
              <a:lnSpc>
                <a:spcPts val="1236"/>
              </a:lnSpc>
            </a:pPr>
            <a:r>
              <a:rPr lang="it" sz="1100">
                <a:latin typeface="Palatino Linotype"/>
              </a:rPr>
              <a:t>Seguendo questa tradizione Giovanni Paolo II dice: «L'Eucaristia è un "sacramento", cioè un segno "efficace", vale a dire un segno che "produce" e "attua" quello che significa. Il partecipare alla cena del Signore produce quindi la comunità e la fraternità cristiana. Questo è il motivo per cui i cristiani si chiamano "fratelli": fratelli di Cristo e fratelli tra loro. Così la comunità o fraternità cristiana, che è la Chiesa, nasce dalla comunione eucaristica e mediante essa si rafforza. C'è dunque una "fraternità eucaristica" che supera la fraternità di sangue e di patria, e che fa dei cristiani la "famiglia di Dio" o, come dice san Paolo, i "familiari di Dio" </a:t>
            </a:r>
            <a:r>
              <a:rPr lang="it" b="1" i="1" sz="950">
                <a:latin typeface="Palatino Linotype"/>
              </a:rPr>
              <a:t>(Ef</a:t>
            </a:r>
            <a:r>
              <a:rPr lang="it" sz="1100">
                <a:latin typeface="Palatino Linotype"/>
              </a:rPr>
              <a:t> 2,19) e i "fratelli nella fede" (</a:t>
            </a:r>
            <a:r>
              <a:rPr lang="it" b="1" i="1" sz="950">
                <a:latin typeface="Palatino Linotype"/>
              </a:rPr>
              <a:t>Gal</a:t>
            </a:r>
            <a:r>
              <a:rPr lang="it" sz="1100">
                <a:latin typeface="Palatino Linotype"/>
              </a:rPr>
              <a:t> 6,10)» (G. De Rosa).</a:t>
            </a:r>
          </a:p>
          <a:p>
            <a:pPr algn="just" marL="12700" marR="12700" indent="177800">
              <a:lnSpc>
                <a:spcPts val="1236"/>
              </a:lnSpc>
            </a:pPr>
            <a:r>
              <a:rPr lang="it" sz="1100">
                <a:latin typeface="Palatino Linotype"/>
              </a:rPr>
              <a:t>Di più. Uniti a Cristo, i cristiani sono imiti con la Trinità. Scrive sant'Ilario di Poitiers: «Se Cristo ha preso veramente la carne del nostro corpo, noi nell'Eucaristia riceviamo veramente la carne del suo Corpo e perciò siamo una cosa sola, perché il Padre è in lui ed egli è in noi. Per il Figlio e con il Figlio noi siamo uniti con il Padre per lo stesso Figlio che abita in noi con la sua carne» </a:t>
            </a:r>
            <a:r>
              <a:rPr lang="it" b="1" i="1" sz="950">
                <a:latin typeface="Palatino Linotype"/>
              </a:rPr>
              <a:t>(De Trinitate,</a:t>
            </a:r>
            <a:r>
              <a:rPr lang="it" sz="1100">
                <a:latin typeface="Palatino Linotype"/>
              </a:rPr>
              <a:t> 8,13).</a:t>
            </a:r>
          </a:p>
          <a:p>
            <a:pPr algn="just" marL="12700" marR="12700" indent="177800">
              <a:lnSpc>
                <a:spcPts val="1236"/>
              </a:lnSpc>
            </a:pPr>
            <a:r>
              <a:rPr lang="it" sz="1100">
                <a:latin typeface="Palatino Linotype"/>
              </a:rPr>
              <a:t>Vivere l'Eucaristia significa per noi impegnarsi a superare tutte le forme di divisione, di rottura e di contrasto per motivi culturali, razziali, sociali, politici, religiosi che esistono tra gli uomini, nelle società, nelle famiglie, nella Chiesa, nelle comunità religiose; significa lavorare per l'unità ecumenica di tutto il popolo di Dio, cioè di tutti i battezzati, nell'unica Chiesa di Cristo, secondo la preghiera di Gesù: «Perché tutti siano una cosa sola, come tu, Padre, sei in me e io in te» </a:t>
            </a:r>
            <a:r>
              <a:rPr lang="it" b="1" i="1" sz="950">
                <a:latin typeface="Palatino Linotype"/>
              </a:rPr>
              <a:t>(Gv</a:t>
            </a:r>
            <a:r>
              <a:rPr lang="it" sz="1100">
                <a:latin typeface="Palatino Linotype"/>
              </a:rPr>
              <a:t> 17,21).</a:t>
            </a:r>
          </a:p>
          <a:p>
            <a:pPr algn="just" marL="12700" marR="12700" indent="177800">
              <a:lnSpc>
                <a:spcPts val="1236"/>
              </a:lnSpc>
            </a:pPr>
            <a:r>
              <a:rPr lang="it" sz="1100">
                <a:latin typeface="Palatino Linotype"/>
              </a:rPr>
              <a:t>Si tratta di vivere un mistero di carità attiva, che cioè si traduce in atti di carità, di dono di sé a Dio, sommamente amato, e ai fratelli, figli di Dio e sue immagini. Afferma san Tommaso d'Aquino che «per la virtù di questo sacramento la carità si pone in azione» </a:t>
            </a:r>
            <a:r>
              <a:rPr lang="it" b="1" i="1" sz="950">
                <a:latin typeface="Palatino Linotype"/>
              </a:rPr>
              <a:t>(Summa Theol.,</a:t>
            </a:r>
            <a:r>
              <a:rPr lang="it" sz="1100">
                <a:latin typeface="Palatino Linotype"/>
              </a:rPr>
              <a:t> Ili, q. 79, a. 1, ad 2).</a:t>
            </a:r>
          </a:p>
        </p:txBody>
      </p:sp>
      <p:sp>
        <p:nvSpPr>
          <p:cNvPr id="3" name=""/>
          <p:cNvSpPr/>
          <p:nvPr/>
        </p:nvSpPr>
        <p:spPr>
          <a:xfrm>
            <a:off x="585216" y="6970776"/>
            <a:ext cx="161544" cy="131064"/>
          </a:xfrm>
          <a:prstGeom prst="rect">
            <a:avLst/>
          </a:prstGeom>
        </p:spPr>
        <p:txBody>
          <a:bodyPr lIns="0" tIns="0" rIns="0" bIns="0">
            <a:noAutofit/>
          </a:bodyPr>
          <a:p>
            <a:pPr marL="25400" indent="0"/>
            <a:r>
              <a:rPr lang="it" sz="1000">
                <a:latin typeface="Palatino Linotype"/>
              </a:rPr>
              <a:t>46</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1429512" y="1450848"/>
            <a:ext cx="2523744" cy="195072"/>
          </a:xfrm>
          <a:prstGeom prst="rect">
            <a:avLst/>
          </a:prstGeom>
        </p:spPr>
        <p:txBody>
          <a:bodyPr lIns="0" tIns="0" rIns="0" bIns="0">
            <a:noAutofit/>
          </a:bodyPr>
          <a:p>
            <a:pPr algn="ctr" indent="0">
              <a:spcAft>
                <a:spcPts val="840"/>
              </a:spcAft>
            </a:pPr>
            <a:r>
              <a:rPr lang="it" b="1" sz="1200">
                <a:latin typeface="Century Gothic"/>
              </a:rPr>
              <a:t>Quaderni di Spiritualità Salesiana</a:t>
            </a:r>
          </a:p>
        </p:txBody>
      </p:sp>
      <p:sp>
        <p:nvSpPr>
          <p:cNvPr id="3" name=""/>
          <p:cNvSpPr/>
          <p:nvPr/>
        </p:nvSpPr>
        <p:spPr>
          <a:xfrm>
            <a:off x="2289048" y="1755648"/>
            <a:ext cx="801624" cy="146304"/>
          </a:xfrm>
          <a:prstGeom prst="rect">
            <a:avLst/>
          </a:prstGeom>
        </p:spPr>
        <p:txBody>
          <a:bodyPr lIns="0" tIns="0" rIns="0" bIns="0">
            <a:noAutofit/>
          </a:bodyPr>
          <a:p>
            <a:pPr algn="ctr" indent="0">
              <a:spcBef>
                <a:spcPts val="840"/>
              </a:spcBef>
              <a:spcAft>
                <a:spcPts val="2730"/>
              </a:spcAft>
            </a:pPr>
            <a:r>
              <a:rPr lang="it" i="1" sz="1100">
                <a:latin typeface="Arial"/>
              </a:rPr>
              <a:t>Nuova serie</a:t>
            </a:r>
          </a:p>
        </p:txBody>
      </p:sp>
      <p:sp>
        <p:nvSpPr>
          <p:cNvPr id="4" name=""/>
          <p:cNvSpPr/>
          <p:nvPr/>
        </p:nvSpPr>
        <p:spPr>
          <a:xfrm>
            <a:off x="701040" y="2392680"/>
            <a:ext cx="3974592" cy="3224784"/>
          </a:xfrm>
          <a:prstGeom prst="rect">
            <a:avLst/>
          </a:prstGeom>
        </p:spPr>
        <p:txBody>
          <a:bodyPr lIns="0" tIns="0" rIns="0" bIns="0">
            <a:noAutofit/>
          </a:bodyPr>
          <a:p>
            <a:pPr algn="just" marL="12700" marR="12700" indent="0">
              <a:lnSpc>
                <a:spcPts val="1248"/>
              </a:lnSpc>
              <a:spcBef>
                <a:spcPts val="2730"/>
              </a:spcBef>
              <a:spcAft>
                <a:spcPts val="210"/>
              </a:spcAft>
            </a:pPr>
            <a:r>
              <a:rPr lang="it" b="1" sz="900">
                <a:latin typeface="Palatino Linotype"/>
              </a:rPr>
              <a:t>Riprende, in forma rinnovata, la pubblicazione dei </a:t>
            </a:r>
            <a:r>
              <a:rPr lang="it" b="1" i="1" sz="900">
                <a:latin typeface="Palatino Linotype"/>
              </a:rPr>
              <a:t>Quaderni di Spiritualità Salesiana,</a:t>
            </a:r>
            <a:r>
              <a:rPr lang="it" b="1" sz="900">
                <a:latin typeface="Palatino Linotype"/>
              </a:rPr>
              <a:t> promossi dall’istituto di Spiritualità dell’UPS.</a:t>
            </a:r>
          </a:p>
          <a:p>
            <a:pPr algn="just" marL="12700" marR="12700" indent="0">
              <a:lnSpc>
                <a:spcPts val="1236"/>
              </a:lnSpc>
              <a:spcAft>
                <a:spcPts val="210"/>
              </a:spcAft>
            </a:pPr>
            <a:r>
              <a:rPr lang="it" b="1" sz="900">
                <a:latin typeface="Palatino Linotype"/>
              </a:rPr>
              <a:t>Mantenendo l’attenzione alla vita concreta, si è scelto di adottare un formula più agile, adatta sia alla lettura spirituale che alla meditazione personale e agli incontri di formazione.</a:t>
            </a:r>
          </a:p>
          <a:p>
            <a:pPr algn="just" marL="12700" marR="12700" indent="0">
              <a:lnSpc>
                <a:spcPts val="1236"/>
              </a:lnSpc>
              <a:spcAft>
                <a:spcPts val="210"/>
              </a:spcAft>
            </a:pPr>
            <a:r>
              <a:rPr lang="it" b="1" sz="900">
                <a:latin typeface="Palatino Linotype"/>
              </a:rPr>
              <a:t>Ciascun quaderno focalizza una tematica connessa al vissuto spirituale e alla missione salesiana. Senza pretesa di esaustività, si vorrebbe mettere a fuoco problemi e punti nodali, in vista del nutrimento interiore e dell’aggiornamento.</a:t>
            </a:r>
          </a:p>
          <a:p>
            <a:pPr algn="just" marL="12700" marR="12700" indent="0">
              <a:lnSpc>
                <a:spcPts val="1248"/>
              </a:lnSpc>
              <a:spcAft>
                <a:spcPts val="210"/>
              </a:spcAft>
            </a:pPr>
            <a:r>
              <a:rPr lang="it" b="1" sz="900">
                <a:latin typeface="Palatino Linotype"/>
              </a:rPr>
              <a:t>I vari interventi sono affidati a esperti di competenze diverse, ai quali si è chiesto di mantenere un taglio divulgativo e discorsivo.</a:t>
            </a:r>
          </a:p>
          <a:p>
            <a:pPr algn="just" marL="12700" marR="12700" indent="0">
              <a:lnSpc>
                <a:spcPts val="1236"/>
              </a:lnSpc>
              <a:spcAft>
                <a:spcPts val="210"/>
              </a:spcAft>
            </a:pPr>
            <a:r>
              <a:rPr lang="it" b="1" sz="900">
                <a:latin typeface="Palatino Linotype"/>
              </a:rPr>
              <a:t>Ogni contributo, limitato nel numero di pagine e suddiviso in paragrafi, viene completato da domande orientate alla riflessione personale e al confronto comunitario. Si è voluto aggiungere anche una nota conclusiva con orientamenti bibliografici e rimandi alle fonti citate.</a:t>
            </a:r>
          </a:p>
          <a:p>
            <a:pPr algn="just" marL="12700" marR="12700" indent="0">
              <a:lnSpc>
                <a:spcPts val="1224"/>
              </a:lnSpc>
            </a:pPr>
            <a:r>
              <a:rPr lang="it" b="1" sz="900">
                <a:latin typeface="Palatino Linotype"/>
              </a:rPr>
              <a:t>Siamo grati a quanti vorranno segnalarci tematiche e offrirci suggerimenti.</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82168" y="527304"/>
            <a:ext cx="2810256" cy="146304"/>
          </a:xfrm>
          <a:prstGeom prst="rect">
            <a:avLst/>
          </a:prstGeom>
        </p:spPr>
        <p:txBody>
          <a:bodyPr lIns="0" tIns="0" rIns="0" bIns="0">
            <a:noAutofit/>
          </a:bodyPr>
          <a:p>
            <a:pPr algn="just" marL="12700" indent="0">
              <a:spcAft>
                <a:spcPts val="1050"/>
              </a:spcAft>
            </a:pPr>
            <a:r>
              <a:rPr lang="it" i="1" sz="1100">
                <a:latin typeface="Arial"/>
              </a:rPr>
              <a:t>1.11. Vivere il mistero della missione di Cristo</a:t>
            </a:r>
          </a:p>
        </p:txBody>
      </p:sp>
      <p:sp>
        <p:nvSpPr>
          <p:cNvPr id="3" name=""/>
          <p:cNvSpPr/>
          <p:nvPr/>
        </p:nvSpPr>
        <p:spPr>
          <a:xfrm>
            <a:off x="582168" y="844296"/>
            <a:ext cx="3968496" cy="6056376"/>
          </a:xfrm>
          <a:prstGeom prst="rect">
            <a:avLst/>
          </a:prstGeom>
        </p:spPr>
        <p:txBody>
          <a:bodyPr lIns="0" tIns="0" rIns="0" bIns="0">
            <a:noAutofit/>
          </a:bodyPr>
          <a:p>
            <a:pPr algn="just" marL="12700" marR="12700" indent="177800">
              <a:lnSpc>
                <a:spcPts val="1248"/>
              </a:lnSpc>
              <a:spcBef>
                <a:spcPts val="1050"/>
              </a:spcBef>
            </a:pPr>
            <a:r>
              <a:rPr lang="it" sz="1100">
                <a:latin typeface="Palatino Linotype"/>
              </a:rPr>
              <a:t>Quando Gesù si congeda definitivamente dagli apostoli il giorno dell'ascensione dona loro tutto ciò che ha ricevuto: «ogni potere in terra e in cielo»; in particolare, affida loro la sua missione: «Andate... battezzate...»; assicura che sarà sempre presente: «Sarò sempre con voi tutti i giorni»; dà la sua benedizione.</a:t>
            </a:r>
          </a:p>
          <a:p>
            <a:pPr algn="just" marL="12700" marR="12700" indent="177800">
              <a:lnSpc>
                <a:spcPts val="1248"/>
              </a:lnSpc>
              <a:spcAft>
                <a:spcPts val="630"/>
              </a:spcAft>
            </a:pPr>
            <a:r>
              <a:rPr lang="it" sz="1100">
                <a:latin typeface="Palatino Linotype"/>
              </a:rPr>
              <a:t>Al termine della celebrazione si rinnova questo invio in missione: «Come il Padre ha mandato me, anch'io mando voi» </a:t>
            </a:r>
            <a:r>
              <a:rPr lang="it" b="1" i="1" sz="950">
                <a:latin typeface="Palatino Linotype"/>
              </a:rPr>
              <a:t>(Gv</a:t>
            </a:r>
            <a:r>
              <a:rPr lang="it" sz="1100">
                <a:latin typeface="Palatino Linotype"/>
              </a:rPr>
              <a:t> 20,21). Dalla celebrazione del sacrificio della Croce e dalla comunione col corpo e con il sangue di Cristo «la Chiesa trae la necessaria forza spirituale per compiere la sua missione. Così l'Eucaristia si pone come </a:t>
            </a:r>
            <a:r>
              <a:rPr lang="it" b="1" i="1" sz="950">
                <a:latin typeface="Palatino Linotype"/>
              </a:rPr>
              <a:t>fonte</a:t>
            </a:r>
            <a:r>
              <a:rPr lang="it" sz="1100">
                <a:latin typeface="Palatino Linotype"/>
              </a:rPr>
              <a:t> e insieme come </a:t>
            </a:r>
            <a:r>
              <a:rPr lang="it" b="1" i="1" sz="950">
                <a:latin typeface="Palatino Linotype"/>
              </a:rPr>
              <a:t>culmine</a:t>
            </a:r>
            <a:r>
              <a:rPr lang="it" sz="1100">
                <a:latin typeface="Palatino Linotype"/>
              </a:rPr>
              <a:t> di tutta l'evangelizzazione, poiché il suo fine è la comunione degli uomini con Cristo e in Lui col Padre e con lo Spirito Santo» (EdE 22).</a:t>
            </a:r>
          </a:p>
          <a:p>
            <a:pPr algn="just" marL="12700" indent="0">
              <a:spcAft>
                <a:spcPts val="1050"/>
              </a:spcAft>
            </a:pPr>
            <a:r>
              <a:rPr lang="it" i="1" sz="1100">
                <a:latin typeface="Arial"/>
              </a:rPr>
              <a:t>1.12. Vivere il mistero escatologico</a:t>
            </a:r>
          </a:p>
          <a:p>
            <a:pPr algn="just" marL="12700" marR="12700" indent="177800">
              <a:lnSpc>
                <a:spcPts val="1248"/>
              </a:lnSpc>
            </a:pPr>
            <a:r>
              <a:rPr lang="it" sz="1100">
                <a:latin typeface="Palatino Linotype"/>
              </a:rPr>
              <a:t>In ogni Eucaristia noi annunziamo «la morte del Signore finché egli venga» </a:t>
            </a:r>
            <a:r>
              <a:rPr lang="it" b="1" i="1" sz="950">
                <a:latin typeface="Palatino Linotype"/>
              </a:rPr>
              <a:t>(ICor</a:t>
            </a:r>
            <a:r>
              <a:rPr lang="it" sz="1100">
                <a:latin typeface="Palatino Linotype"/>
              </a:rPr>
              <a:t> 11,26). Ogni messa è perciò compiuta nell'attesa del Signore. Per questo, nelle primitive comunità cristiane si chiudeva con le parole </a:t>
            </a:r>
            <a:r>
              <a:rPr lang="it" b="1" i="1" sz="950">
                <a:latin typeface="Palatino Linotype"/>
              </a:rPr>
              <a:t>Maranà tha</a:t>
            </a:r>
            <a:r>
              <a:rPr lang="it" sz="1100">
                <a:latin typeface="Palatino Linotype"/>
              </a:rPr>
              <a:t> (Vieni, Signore!) </a:t>
            </a:r>
            <a:r>
              <a:rPr lang="it" b="1" i="1" sz="950">
                <a:latin typeface="Palatino Linotype"/>
              </a:rPr>
              <a:t>(ICor</a:t>
            </a:r>
            <a:r>
              <a:rPr lang="it" sz="1100">
                <a:latin typeface="Palatino Linotype"/>
              </a:rPr>
              <a:t> 16,22).</a:t>
            </a:r>
          </a:p>
          <a:p>
            <a:pPr algn="just" marL="12700" marR="12700" indent="177800">
              <a:lnSpc>
                <a:spcPts val="1248"/>
              </a:lnSpc>
            </a:pPr>
            <a:r>
              <a:rPr lang="it" sz="1100">
                <a:latin typeface="Palatino Linotype"/>
              </a:rPr>
              <a:t>L'Eucaristia è tensione verso la meta, pregustazione della gioia piena promessa da Cristo (cf </a:t>
            </a:r>
            <a:r>
              <a:rPr lang="it" b="1" i="1" sz="950">
                <a:latin typeface="Palatino Linotype"/>
              </a:rPr>
              <a:t>Gv</a:t>
            </a:r>
            <a:r>
              <a:rPr lang="it" sz="1100">
                <a:latin typeface="Palatino Linotype"/>
              </a:rPr>
              <a:t> 15,11); in certo senso, essa è anticipazione del Paradiso, «pegno della gloria futura». Tutto, nell'Eucaristia, esprime l'attesa fiduciosa che «si compia la beata speranza e venga il nostro Salvatore Gesù Cristo». Colui che si nutre di Cristo nell'Eucaristia non deve attendere l'aldilà per ricevere la vita eterna: </a:t>
            </a:r>
            <a:r>
              <a:rPr lang="it" b="1" i="1" sz="950">
                <a:latin typeface="Palatino Linotype"/>
              </a:rPr>
              <a:t>la possiede già sulla terra,</a:t>
            </a:r>
            <a:r>
              <a:rPr lang="it" sz="1100">
                <a:latin typeface="Palatino Linotype"/>
              </a:rPr>
              <a:t> come primizia della pienezza futura, che riguarderà l'uomo nella sua totalità.</a:t>
            </a:r>
          </a:p>
          <a:p>
            <a:pPr algn="just" marL="12700" marR="12700" indent="177800">
              <a:lnSpc>
                <a:spcPts val="1248"/>
              </a:lnSpc>
            </a:pPr>
            <a:r>
              <a:rPr lang="it" sz="1100">
                <a:latin typeface="Palatino Linotype"/>
              </a:rPr>
              <a:t>Questo atteggiamento di attesa accompagna tutta la nostra vita; noi non brancoliamo nel buio, abbiamo una meta che in un certo senso già raggiungiamo attraverso l'Eucaristia. «Conseguenza significativa della tensione escatologica insita nell'Eucaristia</a:t>
            </a:r>
          </a:p>
          <a:p>
            <a:pPr algn="just" marL="12700" marR="12700" indent="0">
              <a:lnSpc>
                <a:spcPts val="1248"/>
              </a:lnSpc>
            </a:pPr>
            <a:r>
              <a:rPr lang="it" sz="1100">
                <a:latin typeface="Palatino Linotype"/>
              </a:rPr>
              <a:t>- scrive il Papa - è anche il fatto che essa dà impulso al nostro cammino storico, ponendo un seme di vivace speranza nella quotidiana dedizione di ciascuno ai propri compiti. Se infatti la visione cristiana porta a guardare ai "cieli nuovi" e alla "terra nuova" (cf </a:t>
            </a:r>
            <a:r>
              <a:rPr lang="it" b="1" i="1" sz="950">
                <a:latin typeface="Palatino Linotype"/>
              </a:rPr>
              <a:t>Ap</a:t>
            </a:r>
            <a:r>
              <a:rPr lang="it" sz="1100">
                <a:latin typeface="Palatino Linotype"/>
              </a:rPr>
              <a:t> 21,1), ciò non indebolisce, ma piuttosto </a:t>
            </a:r>
            <a:r>
              <a:rPr lang="it" b="1" i="1" sz="950">
                <a:latin typeface="Palatino Linotype"/>
              </a:rPr>
              <a:t>stimola il nostro senso di responsabilità verso la terra presente.</a:t>
            </a:r>
            <a:r>
              <a:rPr lang="it" sz="1100">
                <a:latin typeface="Palatino Linotype"/>
              </a:rPr>
              <a:t> Desidero riba¬</a:t>
            </a:r>
          </a:p>
        </p:txBody>
      </p:sp>
      <p:sp>
        <p:nvSpPr>
          <p:cNvPr id="4" name=""/>
          <p:cNvSpPr/>
          <p:nvPr/>
        </p:nvSpPr>
        <p:spPr>
          <a:xfrm>
            <a:off x="4404360" y="6992112"/>
            <a:ext cx="167640" cy="128016"/>
          </a:xfrm>
          <a:prstGeom prst="rect">
            <a:avLst/>
          </a:prstGeom>
        </p:spPr>
        <p:txBody>
          <a:bodyPr lIns="0" tIns="0" rIns="0" bIns="0">
            <a:noAutofit/>
          </a:bodyPr>
          <a:p>
            <a:pPr marL="25400" indent="0"/>
            <a:r>
              <a:rPr lang="it" sz="1000">
                <a:latin typeface="Palatino Linotype"/>
              </a:rPr>
              <a:t>47</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8744" y="530352"/>
            <a:ext cx="3971544" cy="2398776"/>
          </a:xfrm>
          <a:prstGeom prst="rect">
            <a:avLst/>
          </a:prstGeom>
        </p:spPr>
        <p:txBody>
          <a:bodyPr lIns="0" tIns="0" rIns="0" bIns="0">
            <a:noAutofit/>
          </a:bodyPr>
          <a:p>
            <a:pPr algn="just" marL="12700" marR="12700" indent="0">
              <a:lnSpc>
                <a:spcPts val="1248"/>
              </a:lnSpc>
              <a:spcAft>
                <a:spcPts val="1680"/>
              </a:spcAft>
            </a:pPr>
            <a:r>
              <a:rPr lang="it" sz="1100">
                <a:latin typeface="Palatino Linotype"/>
              </a:rPr>
              <a:t>dirlo con forza all'inizio del nuovo millennio, perché i cristiani si sentano più che mai impegnati a non trascurare i doveri della loro cittadinanza terrena. È loro compito contribuire con la luce del Vangelo all'edificazione di un mondo a misura d'uomo e pienamente rispondente al disegno di Dio. Annunziare la morte del Signore "finché egli venga" </a:t>
            </a:r>
            <a:r>
              <a:rPr lang="it" b="1" i="1" sz="950">
                <a:latin typeface="Palatino Linotype"/>
              </a:rPr>
              <a:t>(ICor</a:t>
            </a:r>
            <a:r>
              <a:rPr lang="it" sz="1100">
                <a:latin typeface="Palatino Linotype"/>
              </a:rPr>
              <a:t> 11,26) comporta, per quanti partecipano all'Eucaristia l'impegno di trasformare la vita, perché essa diventi, in certo modo, tutta "eucaristica". Proprio questo frutto di trasfigurazione dell'esistenza e l'impegno a trasformare il mondo secondo il Vangelo fanno risplendere la tensione escatologica della celebrazione eucaristica e dell'intera vita cristiana: "Vieni, Signore Gesù!" </a:t>
            </a:r>
            <a:r>
              <a:rPr lang="it" b="1" i="1" sz="950">
                <a:latin typeface="Palatino Linotype"/>
              </a:rPr>
              <a:t>(Ap</a:t>
            </a:r>
            <a:r>
              <a:rPr lang="it" sz="1100">
                <a:latin typeface="Palatino Linotype"/>
              </a:rPr>
              <a:t> 22,20)» (EdE 20).</a:t>
            </a:r>
          </a:p>
          <a:p>
            <a:pPr algn="just" marL="12700" indent="0">
              <a:spcAft>
                <a:spcPts val="1050"/>
              </a:spcAft>
            </a:pPr>
            <a:r>
              <a:rPr lang="it" b="1" sz="1100">
                <a:latin typeface="Arial"/>
              </a:rPr>
              <a:t>2. Conclusione: mistero che suscita lo stupore</a:t>
            </a:r>
          </a:p>
        </p:txBody>
      </p:sp>
      <p:sp>
        <p:nvSpPr>
          <p:cNvPr id="3" name=""/>
          <p:cNvSpPr/>
          <p:nvPr/>
        </p:nvSpPr>
        <p:spPr>
          <a:xfrm>
            <a:off x="618744" y="3078480"/>
            <a:ext cx="3971544" cy="1118616"/>
          </a:xfrm>
          <a:prstGeom prst="rect">
            <a:avLst/>
          </a:prstGeom>
        </p:spPr>
        <p:txBody>
          <a:bodyPr lIns="0" tIns="0" rIns="0" bIns="0">
            <a:noAutofit/>
          </a:bodyPr>
          <a:p>
            <a:pPr algn="just" marL="12700" marR="12700" indent="114300">
              <a:lnSpc>
                <a:spcPts val="1236"/>
              </a:lnSpc>
              <a:spcBef>
                <a:spcPts val="1050"/>
              </a:spcBef>
              <a:spcAft>
                <a:spcPts val="1680"/>
              </a:spcAft>
            </a:pPr>
            <a:r>
              <a:rPr lang="it" sz="1100">
                <a:latin typeface="Palatino Linotype"/>
              </a:rPr>
              <a:t>Più entriamo nel mistero dell'Eucaristia e più la viviamo, più siamo portati a sentimenti di grande e grato stupore. «C'è, nell'evento pasquale e nell'Eucaristia che lo attualizza nei secoli, ima "capienza" davvero enorme, nella quale l'intera storia è contenuta, come destinataria della grazia della redenzione. Questo stupore deve invadere sempre la Chiesa raccolta nella Celebrazione eucaristica» (EdE 5).</a:t>
            </a:r>
          </a:p>
        </p:txBody>
      </p:sp>
      <p:sp>
        <p:nvSpPr>
          <p:cNvPr id="4" name=""/>
          <p:cNvSpPr/>
          <p:nvPr/>
        </p:nvSpPr>
        <p:spPr>
          <a:xfrm>
            <a:off x="618744" y="4507992"/>
            <a:ext cx="3971544" cy="2173224"/>
          </a:xfrm>
          <a:prstGeom prst="rect">
            <a:avLst/>
          </a:prstGeom>
        </p:spPr>
        <p:txBody>
          <a:bodyPr lIns="0" tIns="0" rIns="0" bIns="0">
            <a:noAutofit/>
          </a:bodyPr>
          <a:p>
            <a:pPr algn="ctr" indent="0">
              <a:spcBef>
                <a:spcPts val="1680"/>
              </a:spcBef>
              <a:spcAft>
                <a:spcPts val="1050"/>
              </a:spcAft>
            </a:pPr>
            <a:r>
              <a:rPr lang="it" b="1" sz="1100">
                <a:latin typeface="Corbel"/>
              </a:rPr>
              <a:t>Per una riflessione personale o condivisa</a:t>
            </a:r>
          </a:p>
          <a:p>
            <a:pPr algn="just" marL="127000" marR="127000" indent="177800">
              <a:lnSpc>
                <a:spcPts val="1236"/>
              </a:lnSpc>
            </a:pPr>
            <a:r>
              <a:rPr lang="it" b="1" sz="900">
                <a:latin typeface="Palatino Linotype"/>
              </a:rPr>
              <a:t>1.    L’Eucaristia mira a renderci capaci di esprimere nel nostro quotidiano ciò che viviamo nel mistero celebrato, che è innanzitutto presenza del Signore tra di noi: come possiamo concretamente rendere permanente e dinamica questa presenza, anche fuori del momento liturgico, a livello personale e comunitario?</a:t>
            </a:r>
          </a:p>
          <a:p>
            <a:pPr algn="just" marL="127000" marR="127000" indent="177800">
              <a:lnSpc>
                <a:spcPts val="1236"/>
              </a:lnSpc>
            </a:pPr>
            <a:r>
              <a:rPr lang="it" b="1" sz="900">
                <a:latin typeface="Palatino Linotype"/>
              </a:rPr>
              <a:t>2.    Quali sono le virtù morali e gli atteggiamenti che possiamo attingere dal Cristo eucaristico per l’esercizio della missione pastorale salesiana?</a:t>
            </a:r>
          </a:p>
          <a:p>
            <a:pPr algn="just" marL="127000" marR="127000" indent="177800">
              <a:lnSpc>
                <a:spcPts val="1236"/>
              </a:lnSpc>
            </a:pPr>
            <a:r>
              <a:rPr lang="it" b="1" sz="900">
                <a:latin typeface="Palatino Linotype"/>
              </a:rPr>
              <a:t>3.    Comunione e comunità: a quali conversioni concrete siamo chiamati nelle nostre relazioni comunitarie per celebrare degnamente la Cena del Signore?</a:t>
            </a:r>
          </a:p>
          <a:p>
            <a:pPr algn="just" indent="0"/>
            <a:r>
              <a:rPr lang="it" sz="1000">
                <a:latin typeface="Corbel"/>
              </a:rPr>
              <a:t>_</a:t>
            </a:r>
          </a:p>
        </p:txBody>
      </p:sp>
      <p:sp>
        <p:nvSpPr>
          <p:cNvPr id="5" name=""/>
          <p:cNvSpPr/>
          <p:nvPr/>
        </p:nvSpPr>
        <p:spPr>
          <a:xfrm>
            <a:off x="594360" y="6986016"/>
            <a:ext cx="158496" cy="128016"/>
          </a:xfrm>
          <a:prstGeom prst="rect">
            <a:avLst/>
          </a:prstGeom>
        </p:spPr>
        <p:txBody>
          <a:bodyPr lIns="0" tIns="0" rIns="0" bIns="0">
            <a:noAutofit/>
          </a:bodyPr>
          <a:p>
            <a:pPr marL="25400" indent="0"/>
            <a:r>
              <a:rPr lang="it" sz="1000">
                <a:latin typeface="Palatino Linotype"/>
              </a:rPr>
              <a:t>48</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6824" y="557784"/>
            <a:ext cx="874776" cy="140208"/>
          </a:xfrm>
          <a:prstGeom prst="rect">
            <a:avLst/>
          </a:prstGeom>
        </p:spPr>
        <p:txBody>
          <a:bodyPr lIns="0" tIns="0" rIns="0" bIns="0">
            <a:noAutofit/>
          </a:bodyPr>
          <a:p>
            <a:pPr indent="0">
              <a:spcAft>
                <a:spcPts val="1050"/>
              </a:spcAft>
            </a:pPr>
            <a:r>
              <a:rPr lang="it" i="1" sz="1100">
                <a:latin typeface="Arial"/>
              </a:rPr>
              <a:t>Letture e fonti</a:t>
            </a:r>
          </a:p>
        </p:txBody>
      </p:sp>
      <p:sp>
        <p:nvSpPr>
          <p:cNvPr id="3" name=""/>
          <p:cNvSpPr/>
          <p:nvPr/>
        </p:nvSpPr>
        <p:spPr>
          <a:xfrm>
            <a:off x="496824" y="871728"/>
            <a:ext cx="3953256" cy="3185160"/>
          </a:xfrm>
          <a:prstGeom prst="rect">
            <a:avLst/>
          </a:prstGeom>
        </p:spPr>
        <p:txBody>
          <a:bodyPr lIns="0" tIns="0" rIns="0" bIns="0">
            <a:noAutofit/>
          </a:bodyPr>
          <a:p>
            <a:pPr algn="just" indent="177800">
              <a:lnSpc>
                <a:spcPts val="1248"/>
              </a:lnSpc>
              <a:spcBef>
                <a:spcPts val="1050"/>
              </a:spcBef>
              <a:spcAft>
                <a:spcPts val="630"/>
              </a:spcAft>
            </a:pPr>
            <a:r>
              <a:rPr lang="it" b="1" sz="850">
                <a:latin typeface="Palatino Linotype"/>
              </a:rPr>
              <a:t>Sono stati citati, in ordine: </a:t>
            </a:r>
            <a:r>
              <a:rPr lang="it" b="1" cap="small" sz="850">
                <a:latin typeface="Palatino Linotype"/>
              </a:rPr>
              <a:t>Giovanni Paolo II, </a:t>
            </a:r>
            <a:r>
              <a:rPr lang="it" b="1" i="1" sz="950">
                <a:latin typeface="Palatino Linotype"/>
              </a:rPr>
              <a:t>Ecclesia de Eucha-ristia. Lettera enciclica ai vescovi, ai presbiteri e ai diaconi, alle persone consacrate e a tutti i fedeli laici sull'Eucaristia nel suo rapporto con la Chiesa,</a:t>
            </a:r>
            <a:r>
              <a:rPr lang="it" sz="1100">
                <a:latin typeface="Palatino Linotype"/>
              </a:rPr>
              <a:t> </a:t>
            </a:r>
            <a:r>
              <a:rPr lang="it" b="1" sz="850">
                <a:latin typeface="Palatino Linotype"/>
              </a:rPr>
              <a:t>Città del Vaticano, Libreria Editrice Vaticana, </a:t>
            </a:r>
            <a:r>
              <a:rPr lang="it" sz="1100">
                <a:latin typeface="Palatino Linotype"/>
              </a:rPr>
              <a:t>2003; </a:t>
            </a:r>
            <a:r>
              <a:rPr lang="it" b="1" cap="small" sz="850">
                <a:latin typeface="Palatino Linotype"/>
              </a:rPr>
              <a:t>Leone Magno, </a:t>
            </a:r>
            <a:r>
              <a:rPr lang="it" b="1" i="1" sz="950">
                <a:latin typeface="Palatino Linotype"/>
              </a:rPr>
              <a:t>I sermoni sul mistero pasquale,</a:t>
            </a:r>
            <a:r>
              <a:rPr lang="it" sz="1100">
                <a:latin typeface="Palatino Linotype"/>
              </a:rPr>
              <a:t> </a:t>
            </a:r>
            <a:r>
              <a:rPr lang="it" b="1" sz="850">
                <a:latin typeface="Palatino Linotype"/>
              </a:rPr>
              <a:t>Bologna, EDB, </a:t>
            </a:r>
            <a:r>
              <a:rPr lang="it" sz="1100">
                <a:latin typeface="Palatino Linotype"/>
              </a:rPr>
              <a:t>2000; </a:t>
            </a:r>
            <a:r>
              <a:rPr lang="it" b="1" cap="small" sz="850">
                <a:latin typeface="Palatino Linotype"/>
              </a:rPr>
              <a:t>G. De Rosa, </a:t>
            </a:r>
            <a:r>
              <a:rPr lang="it" b="1" i="1" sz="950">
                <a:latin typeface="Palatino Linotype"/>
              </a:rPr>
              <a:t>L'eucaristia vissuta. Linee di spiritualità eucaristica,</a:t>
            </a:r>
            <a:r>
              <a:rPr lang="it" sz="1100">
                <a:latin typeface="Palatino Linotype"/>
              </a:rPr>
              <a:t> </a:t>
            </a:r>
            <a:r>
              <a:rPr lang="it" b="1" sz="850">
                <a:latin typeface="Palatino Linotype"/>
              </a:rPr>
              <a:t>in «La Civiltà Cattolica» </a:t>
            </a:r>
            <a:r>
              <a:rPr lang="it" sz="1100">
                <a:latin typeface="Palatino Linotype"/>
              </a:rPr>
              <a:t>155 (2003) </a:t>
            </a:r>
            <a:r>
              <a:rPr lang="it" b="1" sz="850">
                <a:latin typeface="Palatino Linotype"/>
              </a:rPr>
              <a:t>I, </a:t>
            </a:r>
            <a:r>
              <a:rPr lang="it" sz="1100">
                <a:latin typeface="Palatino Linotype"/>
              </a:rPr>
              <a:t>561-569; </a:t>
            </a:r>
            <a:r>
              <a:rPr lang="it" b="1" cap="small" sz="850">
                <a:latin typeface="Palatino Linotype"/>
              </a:rPr>
              <a:t>Giovanni Crisostomo, </a:t>
            </a:r>
            <a:r>
              <a:rPr lang="it" b="1" i="1" sz="950">
                <a:latin typeface="Palatino Linotype"/>
              </a:rPr>
              <a:t>Commento alle lettere di s. Paolo ai Corinti.</a:t>
            </a:r>
            <a:r>
              <a:rPr lang="it" sz="1100">
                <a:latin typeface="Palatino Linotype"/>
              </a:rPr>
              <a:t> </a:t>
            </a:r>
            <a:r>
              <a:rPr lang="it" b="1" sz="850">
                <a:latin typeface="Palatino Linotype"/>
              </a:rPr>
              <a:t>Traduzione di Cecilia Tirone. II: </a:t>
            </a:r>
            <a:r>
              <a:rPr lang="it" b="1" i="1" sz="950">
                <a:latin typeface="Palatino Linotype"/>
              </a:rPr>
              <a:t>Lettera prima. Omelie 23-44,</a:t>
            </a:r>
            <a:r>
              <a:rPr lang="it" sz="1100">
                <a:latin typeface="Palatino Linotype"/>
              </a:rPr>
              <a:t> </a:t>
            </a:r>
            <a:r>
              <a:rPr lang="it" b="1" sz="850">
                <a:latin typeface="Palatino Linotype"/>
              </a:rPr>
              <a:t>Siena, Cantagalli, </a:t>
            </a:r>
            <a:r>
              <a:rPr lang="it" sz="1100">
                <a:latin typeface="Palatino Linotype"/>
              </a:rPr>
              <a:t>1962; </a:t>
            </a:r>
            <a:r>
              <a:rPr lang="it" b="1" cap="small" sz="850">
                <a:latin typeface="Palatino Linotype"/>
              </a:rPr>
              <a:t>Cirillo d'Alessandria, </a:t>
            </a:r>
            <a:r>
              <a:rPr lang="it" b="1" i="1" sz="950">
                <a:latin typeface="Palatino Linotype"/>
              </a:rPr>
              <a:t>Commento al Vangelo di Giovanni.</a:t>
            </a:r>
            <a:r>
              <a:rPr lang="it" sz="1100">
                <a:latin typeface="Palatino Linotype"/>
              </a:rPr>
              <a:t> </a:t>
            </a:r>
            <a:r>
              <a:rPr lang="it" b="1" sz="850">
                <a:latin typeface="Palatino Linotype"/>
              </a:rPr>
              <a:t>Traduzione, introduzione e note di Luigi Leone, Roma, Città Nuova, </a:t>
            </a:r>
            <a:r>
              <a:rPr lang="it" sz="1100">
                <a:latin typeface="Palatino Linotype"/>
              </a:rPr>
              <a:t>1994, 3 </a:t>
            </a:r>
            <a:r>
              <a:rPr lang="it" b="1" sz="850">
                <a:latin typeface="Palatino Linotype"/>
              </a:rPr>
              <a:t>voli.; </a:t>
            </a:r>
            <a:r>
              <a:rPr lang="it" b="1" cap="small" sz="850">
                <a:latin typeface="Palatino Linotype"/>
              </a:rPr>
              <a:t>Cirillo di Gerusalemme, </a:t>
            </a:r>
            <a:r>
              <a:rPr lang="it" b="1" i="1" sz="950">
                <a:latin typeface="Palatino Linotype"/>
              </a:rPr>
              <a:t>Le catechesi.</a:t>
            </a:r>
            <a:r>
              <a:rPr lang="it" sz="1100">
                <a:latin typeface="Palatino Linotype"/>
              </a:rPr>
              <a:t> </a:t>
            </a:r>
            <a:r>
              <a:rPr lang="it" b="1" sz="850">
                <a:latin typeface="Palatino Linotype"/>
              </a:rPr>
              <a:t>Traduzione, introduzione e note a cura di Calogero Riggi, Roma, Città Nuova, </a:t>
            </a:r>
            <a:r>
              <a:rPr lang="it" sz="1100">
                <a:latin typeface="Palatino Linotype"/>
              </a:rPr>
              <a:t>1993; </a:t>
            </a:r>
            <a:r>
              <a:rPr lang="it" b="1" cap="small" sz="850">
                <a:latin typeface="Palatino Linotype"/>
              </a:rPr>
              <a:t>Ilario di Poitiers, </a:t>
            </a:r>
            <a:r>
              <a:rPr lang="it" b="1" i="1" sz="950">
                <a:latin typeface="Palatino Linotype"/>
              </a:rPr>
              <a:t>La Trinità.</a:t>
            </a:r>
            <a:r>
              <a:rPr lang="it" sz="1100">
                <a:latin typeface="Palatino Linotype"/>
              </a:rPr>
              <a:t> </a:t>
            </a:r>
            <a:r>
              <a:rPr lang="it" b="1" sz="850">
                <a:latin typeface="Palatino Linotype"/>
              </a:rPr>
              <a:t>A cura di Giovanni Tezzo, Torino, UTET, </a:t>
            </a:r>
            <a:r>
              <a:rPr lang="it" sz="1100">
                <a:latin typeface="Palatino Linotype"/>
              </a:rPr>
              <a:t>1971.</a:t>
            </a:r>
          </a:p>
          <a:p>
            <a:pPr algn="just" indent="177800">
              <a:lnSpc>
                <a:spcPts val="1248"/>
              </a:lnSpc>
            </a:pPr>
            <a:r>
              <a:rPr lang="it" sz="1100">
                <a:latin typeface="Palatino Linotype"/>
              </a:rPr>
              <a:t>Si suggerisce la lettura di: A. </a:t>
            </a:r>
            <a:r>
              <a:rPr lang="it" b="1" cap="small" sz="750">
                <a:latin typeface="Palatino Linotype"/>
              </a:rPr>
              <a:t>Vanhoye, </a:t>
            </a:r>
            <a:r>
              <a:rPr lang="it" b="1" i="1" sz="950">
                <a:latin typeface="Palatino Linotype"/>
              </a:rPr>
              <a:t>L'Eucaristia fonte e apice della vita consacrata,</a:t>
            </a:r>
            <a:r>
              <a:rPr lang="it" sz="1100">
                <a:latin typeface="Palatino Linotype"/>
              </a:rPr>
              <a:t> in «Vita Consacrata» 32 (2003) 339-355; S. </a:t>
            </a:r>
            <a:r>
              <a:rPr lang="it" b="1" cap="small" sz="750">
                <a:latin typeface="Palatino Linotype"/>
              </a:rPr>
              <a:t>Dianich, </a:t>
            </a:r>
            <a:r>
              <a:rPr lang="it" b="1" i="1" sz="950">
                <a:latin typeface="Palatino Linotype"/>
              </a:rPr>
              <a:t>Eucaristia e spiritualità pastorale,</a:t>
            </a:r>
            <a:r>
              <a:rPr lang="it" sz="1100">
                <a:latin typeface="Palatino Linotype"/>
              </a:rPr>
              <a:t> in «La Nuova Alleanza» 86 (1981) 515-521.</a:t>
            </a:r>
          </a:p>
        </p:txBody>
      </p:sp>
      <p:sp>
        <p:nvSpPr>
          <p:cNvPr id="4" name=""/>
          <p:cNvSpPr/>
          <p:nvPr/>
        </p:nvSpPr>
        <p:spPr>
          <a:xfrm>
            <a:off x="4312920" y="7022592"/>
            <a:ext cx="158496" cy="128016"/>
          </a:xfrm>
          <a:prstGeom prst="rect">
            <a:avLst/>
          </a:prstGeom>
        </p:spPr>
        <p:txBody>
          <a:bodyPr lIns="0" tIns="0" rIns="0" bIns="0">
            <a:noAutofit/>
          </a:bodyPr>
          <a:p>
            <a:pPr marL="25400" indent="0"/>
            <a:r>
              <a:rPr lang="it" sz="1000">
                <a:latin typeface="Palatino Linotype"/>
              </a:rPr>
              <a:t>49</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822960" y="1258824"/>
            <a:ext cx="3648456" cy="1487424"/>
          </a:xfrm>
          <a:prstGeom prst="rect">
            <a:avLst/>
          </a:prstGeom>
        </p:spPr>
        <p:txBody>
          <a:bodyPr lIns="0" tIns="0" rIns="0" bIns="0">
            <a:noAutofit/>
          </a:bodyPr>
          <a:p>
            <a:pPr algn="ctr" indent="0">
              <a:spcAft>
                <a:spcPts val="630"/>
              </a:spcAft>
            </a:pPr>
            <a:r>
              <a:rPr lang="it" b="1" sz="2400">
                <a:latin typeface="Palatino Linotype"/>
              </a:rPr>
              <a:t>«L'Eucaristia fa la Chiesa»</a:t>
            </a:r>
          </a:p>
          <a:p>
            <a:pPr algn="ctr" indent="0">
              <a:lnSpc>
                <a:spcPts val="1704"/>
              </a:lnSpc>
              <a:spcAft>
                <a:spcPts val="1680"/>
              </a:spcAft>
            </a:pPr>
            <a:r>
              <a:rPr lang="it" sz="1550">
                <a:latin typeface="Palatino Linotype"/>
              </a:rPr>
              <a:t>La vita consacrata si alimenta ed esprime neirEucaristia</a:t>
            </a:r>
          </a:p>
          <a:p>
            <a:pPr algn="ctr" indent="0">
              <a:lnSpc>
                <a:spcPts val="1236"/>
              </a:lnSpc>
              <a:spcAft>
                <a:spcPts val="2100"/>
              </a:spcAft>
            </a:pPr>
            <a:r>
              <a:rPr lang="it" b="1" cap="small" sz="850">
                <a:latin typeface="Palatino Linotype"/>
              </a:rPr>
              <a:t>Paolo Ripa di Meana </a:t>
            </a:r>
            <a:r>
              <a:rPr lang="it" b="1" i="1" sz="950">
                <a:latin typeface="Palatino Linotype"/>
              </a:rPr>
              <a:t>Vicario per la vita consacrata dell'archidiocesi di Torino</a:t>
            </a:r>
          </a:p>
        </p:txBody>
      </p:sp>
      <p:sp>
        <p:nvSpPr>
          <p:cNvPr id="3" name=""/>
          <p:cNvSpPr/>
          <p:nvPr/>
        </p:nvSpPr>
        <p:spPr>
          <a:xfrm>
            <a:off x="2484120" y="3099816"/>
            <a:ext cx="335280" cy="201168"/>
          </a:xfrm>
          <a:prstGeom prst="rect">
            <a:avLst/>
          </a:prstGeom>
        </p:spPr>
        <p:txBody>
          <a:bodyPr lIns="0" tIns="0" rIns="0" bIns="0">
            <a:noAutofit/>
          </a:bodyPr>
          <a:p>
            <a:pPr algn="ctr" indent="0">
              <a:spcBef>
                <a:spcPts val="2100"/>
              </a:spcBef>
              <a:spcAft>
                <a:spcPts val="1890"/>
              </a:spcAft>
            </a:pPr>
            <a:r>
              <a:rPr lang="it" b="1" i="1" sz="2950">
                <a:latin typeface="Garamond"/>
              </a:rPr>
              <a:t>m</a:t>
            </a:r>
          </a:p>
        </p:txBody>
      </p:sp>
      <p:sp>
        <p:nvSpPr>
          <p:cNvPr id="4" name=""/>
          <p:cNvSpPr/>
          <p:nvPr/>
        </p:nvSpPr>
        <p:spPr>
          <a:xfrm>
            <a:off x="740664" y="3633216"/>
            <a:ext cx="3813048" cy="2048256"/>
          </a:xfrm>
          <a:prstGeom prst="rect">
            <a:avLst/>
          </a:prstGeom>
        </p:spPr>
        <p:txBody>
          <a:bodyPr lIns="0" tIns="0" rIns="0" bIns="0">
            <a:noAutofit/>
          </a:bodyPr>
          <a:p>
            <a:pPr algn="just" marL="20320" marR="17780" indent="215900">
              <a:lnSpc>
                <a:spcPts val="1248"/>
              </a:lnSpc>
              <a:spcBef>
                <a:spcPts val="1890"/>
              </a:spcBef>
              <a:spcAft>
                <a:spcPts val="1680"/>
              </a:spcAft>
            </a:pPr>
            <a:r>
              <a:rPr lang="it" b="1" i="1" sz="950">
                <a:latin typeface="Palatino Linotype"/>
              </a:rPr>
              <a:t>«La Chiesa fa l'Eucaristia e l'Eucaristia fa la Chiesa</a:t>
            </a:r>
            <a:r>
              <a:rPr lang="it" sz="1100">
                <a:latin typeface="Palatino Linotype"/>
              </a:rPr>
              <a:t>»: è un detto, tante volte ripetuto. Così com'è formulato risulta indubbiamente efficace, dice lo stretto e inscindibile legame tra le due realtà, Chiesa ed Eucaristia. Tuttavia ha lo svantaggio di lasciar solo intuire - più che spiegare - ciò che vuole esprimere. Si potrebbe esplicitare così: «La Chiesa celebra l'Eucaristia e l'Eu-caristia costruisce la Chiesa». Ma allora perderebbe d'incisività. Certo è che tutte e due le parti dell'enunciato sono cariche di contenuti teologici e meriterebbero di essere approfondite. In questa riflessione, tuttavia, mi fermerò esclusivamente sulla seconda parte: «L'Eucaristia fa la Chiesa». E lo farò in riferimento a quel modo particolarissimo di realizzare e di vivere la Chiesa che è la vita consacrata.</a:t>
            </a:r>
          </a:p>
        </p:txBody>
      </p:sp>
      <p:sp>
        <p:nvSpPr>
          <p:cNvPr id="5" name=""/>
          <p:cNvSpPr/>
          <p:nvPr/>
        </p:nvSpPr>
        <p:spPr>
          <a:xfrm>
            <a:off x="710184" y="6022848"/>
            <a:ext cx="3889248" cy="880872"/>
          </a:xfrm>
          <a:prstGeom prst="rect">
            <a:avLst/>
          </a:prstGeom>
        </p:spPr>
        <p:txBody>
          <a:bodyPr lIns="0" tIns="0" rIns="0" bIns="0">
            <a:noAutofit/>
          </a:bodyPr>
          <a:p>
            <a:pPr marL="50800" indent="0">
              <a:spcBef>
                <a:spcPts val="1680"/>
              </a:spcBef>
              <a:spcAft>
                <a:spcPts val="1050"/>
              </a:spcAft>
            </a:pPr>
            <a:r>
              <a:rPr lang="it" b="1" sz="1100">
                <a:latin typeface="Arial"/>
              </a:rPr>
              <a:t>1. L’Eucaristia come evento e come sacramento</a:t>
            </a:r>
          </a:p>
          <a:p>
            <a:pPr algn="just" marL="50800" marR="63500" indent="215900">
              <a:lnSpc>
                <a:spcPts val="1248"/>
              </a:lnSpc>
            </a:pPr>
            <a:r>
              <a:rPr lang="it" sz="1100">
                <a:latin typeface="Palatino Linotype"/>
              </a:rPr>
              <a:t>Mi pare importante, innanzitutto, richiamare due aspetti complementari, sotto i quali l'Eucaristia può essere considerata: come </a:t>
            </a:r>
            <a:r>
              <a:rPr lang="it" b="1" i="1" sz="950">
                <a:latin typeface="Palatino Linotype"/>
              </a:rPr>
              <a:t>evento</a:t>
            </a:r>
            <a:r>
              <a:rPr lang="it" sz="1100">
                <a:latin typeface="Palatino Linotype"/>
              </a:rPr>
              <a:t> e come </a:t>
            </a:r>
            <a:r>
              <a:rPr lang="it" b="1" i="1" sz="950">
                <a:latin typeface="Palatino Linotype"/>
              </a:rPr>
              <a:t>sacramento.</a:t>
            </a:r>
          </a:p>
          <a:p>
            <a:pPr indent="0"/>
            <a:r>
              <a:rPr lang="it" sz="1000">
                <a:latin typeface="Corbel"/>
              </a:rPr>
              <a:t>_</a:t>
            </a:r>
          </a:p>
        </p:txBody>
      </p:sp>
      <p:sp>
        <p:nvSpPr>
          <p:cNvPr id="6" name=""/>
          <p:cNvSpPr/>
          <p:nvPr/>
        </p:nvSpPr>
        <p:spPr>
          <a:xfrm>
            <a:off x="646176" y="7010400"/>
            <a:ext cx="158496" cy="131064"/>
          </a:xfrm>
          <a:prstGeom prst="rect">
            <a:avLst/>
          </a:prstGeom>
        </p:spPr>
        <p:txBody>
          <a:bodyPr lIns="0" tIns="0" rIns="0" bIns="0">
            <a:noAutofit/>
          </a:bodyPr>
          <a:p>
            <a:pPr marL="25400" indent="0"/>
            <a:r>
              <a:rPr lang="it" sz="1000">
                <a:latin typeface="Palatino Linotype"/>
              </a:rPr>
              <a:t>50</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75488" y="551688"/>
            <a:ext cx="3959352" cy="6367272"/>
          </a:xfrm>
          <a:prstGeom prst="rect">
            <a:avLst/>
          </a:prstGeom>
        </p:spPr>
        <p:txBody>
          <a:bodyPr lIns="0" tIns="0" rIns="0" bIns="0">
            <a:noAutofit/>
          </a:bodyPr>
          <a:p>
            <a:pPr algn="just" marL="12700" marR="12700" indent="177800">
              <a:lnSpc>
                <a:spcPts val="1248"/>
              </a:lnSpc>
            </a:pPr>
            <a:r>
              <a:rPr lang="it" sz="1100">
                <a:latin typeface="Palatino Linotype"/>
              </a:rPr>
              <a:t>«Cristo, nostra Pasqua, è stato immolato» </a:t>
            </a:r>
            <a:r>
              <a:rPr lang="it" b="1" i="1" sz="950">
                <a:latin typeface="Palatino Linotype"/>
              </a:rPr>
              <a:t>(ICor</a:t>
            </a:r>
            <a:r>
              <a:rPr lang="it" sz="1100">
                <a:latin typeface="Palatino Linotype"/>
              </a:rPr>
              <a:t> 5,7). Ecco l'evento! Tuttavia la Pasqua ebraica, alla quale è necessario rifarsi per capire la Pasqua di Cristo, comprendeva due tempi e due luoghi diversi di celebrazione: l'immolazione dell'agnello nel tempio nel pomeriggio del 14 di Nisan e la cena nelle case, famiglia per famiglia, la notte successiva al 14 di Nisan.</a:t>
            </a:r>
          </a:p>
          <a:p>
            <a:pPr algn="just" marL="12700" marR="12700" indent="177800">
              <a:lnSpc>
                <a:spcPts val="1248"/>
              </a:lnSpc>
            </a:pPr>
            <a:r>
              <a:rPr lang="it" sz="1100">
                <a:latin typeface="Palatino Linotype"/>
              </a:rPr>
              <a:t>L'evangelista Giovanni guarda di preferenza al momento dell'immolazione. Per lui la Pasqua cristiana - e quindi l'Eucaristia</a:t>
            </a:r>
          </a:p>
          <a:p>
            <a:pPr algn="just" marL="12700" marR="12700" indent="0">
              <a:lnSpc>
                <a:spcPts val="1248"/>
              </a:lnSpc>
            </a:pPr>
            <a:r>
              <a:rPr lang="it" sz="1100">
                <a:latin typeface="Palatino Linotype"/>
              </a:rPr>
              <a:t>- avviene sulla croce, nel momento in cui Gesù, vero Agnello di Dio, viene immolato. I Sinottici, invece, guardano di preferenza al momento della cena. E nella cena, precisamente nell'istituzione dell'Eucaristia, che si compie il passaggio dall'antica alla nuova Pasqua. La cena dei Sinottici anticipa e contiene già l'evento pasquale deH'immolazione di Cristo, così come, nei profeti, l'azione simbolica anticipa talvolta l'evento annunciato. Nell'istituire l'Eu-caristia, Gesù annuncia profeticamente e anticipa, nel segno, ciò che avverrà di lì a poco - la sua morte e risurrezione - innestando già l'avvenire nella storia.</a:t>
            </a:r>
          </a:p>
          <a:p>
            <a:pPr algn="just" marL="12700" marR="12700" indent="177800">
              <a:lnSpc>
                <a:spcPts val="1248"/>
              </a:lnSpc>
            </a:pPr>
            <a:r>
              <a:rPr lang="it" sz="1100">
                <a:latin typeface="Palatino Linotype"/>
              </a:rPr>
              <a:t>Giovanni accentua il momento deH'immolazione reale (la croce), mentre i Sinottici accentuano il momento deH'immolazione mistica (la cena). Ma si tratta dello stesso evento, guardato da due diversi punti d'osservazione. Tale evento, che fonda o istituisce l'Eucaristia, è la morte e risurrezione di Cristo, H suo «dare la vita per riprenderla di nuovo». Lo chiamiamo «evento» perché è qualcosa di storicamente accaduto, un fatto unico nel tempo e nello spazio, avvenuto ima volta sola </a:t>
            </a:r>
            <a:r>
              <a:rPr lang="it" b="1" i="1" sz="950">
                <a:latin typeface="Palatino Linotype"/>
              </a:rPr>
              <a:t>(semel),</a:t>
            </a:r>
            <a:r>
              <a:rPr lang="it" sz="1100">
                <a:latin typeface="Palatino Linotype"/>
              </a:rPr>
              <a:t> irrepetibile (cf. </a:t>
            </a:r>
            <a:r>
              <a:rPr lang="it" b="1" i="1" sz="950">
                <a:latin typeface="Palatino Linotype"/>
              </a:rPr>
              <a:t>Eb</a:t>
            </a:r>
            <a:r>
              <a:rPr lang="it" sz="1100">
                <a:latin typeface="Palatino Linotype"/>
              </a:rPr>
              <a:t> 9,26).</a:t>
            </a:r>
          </a:p>
          <a:p>
            <a:pPr algn="just" marL="12700" marR="12700" indent="177800">
              <a:lnSpc>
                <a:spcPts val="1248"/>
              </a:lnSpc>
            </a:pPr>
            <a:r>
              <a:rPr lang="it" sz="1100">
                <a:latin typeface="Palatino Linotype"/>
              </a:rPr>
              <a:t>Non si tratta di nudi "fatti". Questi "fatti" hanno una ragione che ne costituisce l'anima ed è l'amore. L'Eucaristia nasce dall'amore; tutto si spiega così: ci amava! «Cristo vi ha amato e ha dato se stesso per noi, offrendosi a Dio in sacrificio di soave odore» </a:t>
            </a:r>
            <a:r>
              <a:rPr lang="it" b="1" i="1" sz="950">
                <a:latin typeface="Palatino Linotype"/>
              </a:rPr>
              <a:t>(Ef 5,2).</a:t>
            </a:r>
          </a:p>
          <a:p>
            <a:pPr algn="just" marL="12700" marR="12700" indent="177800">
              <a:lnSpc>
                <a:spcPts val="1248"/>
              </a:lnSpc>
            </a:pPr>
            <a:r>
              <a:rPr lang="it" sz="1100">
                <a:latin typeface="Palatino Linotype"/>
              </a:rPr>
              <a:t>In queU'evento è racchiusa tanta energia che su di esso riposa la salvezza della storia e del mondo. Realmente, sulla croce «tutto è compiuto»: non c'è nulla che si possa pensare o fare di più grande. Lì si è dato fondo a tutte le risorse divine e umane: ogni male è vinto in radice, ogni salvezza procurata, ogni gloria è data alla Trinità.</a:t>
            </a:r>
          </a:p>
          <a:p>
            <a:pPr algn="just" marL="12700" marR="12700" indent="177800">
              <a:lnSpc>
                <a:spcPts val="1248"/>
              </a:lnSpc>
            </a:pPr>
            <a:r>
              <a:rPr lang="it" sz="1100">
                <a:latin typeface="Palatino Linotype"/>
              </a:rPr>
              <a:t>D'altra parte l'Eucaristia è presente nel tempo come </a:t>
            </a:r>
            <a:r>
              <a:rPr lang="it" b="1" i="1" sz="950">
                <a:latin typeface="Palatino Linotype"/>
              </a:rPr>
              <a:t>sacramento, </a:t>
            </a:r>
            <a:r>
              <a:rPr lang="it" sz="1100">
                <a:latin typeface="Palatino Linotype"/>
              </a:rPr>
              <a:t>cioè nel segno del pane e del vino, istituito da Gesù nell'ultima cena con le parole «Fate questo in memoria di me».</a:t>
            </a:r>
          </a:p>
        </p:txBody>
      </p:sp>
      <p:sp>
        <p:nvSpPr>
          <p:cNvPr id="3" name=""/>
          <p:cNvSpPr/>
          <p:nvPr/>
        </p:nvSpPr>
        <p:spPr>
          <a:xfrm>
            <a:off x="4291584" y="7019544"/>
            <a:ext cx="152400" cy="128016"/>
          </a:xfrm>
          <a:prstGeom prst="rect">
            <a:avLst/>
          </a:prstGeom>
        </p:spPr>
        <p:txBody>
          <a:bodyPr lIns="0" tIns="0" rIns="0" bIns="0">
            <a:noAutofit/>
          </a:bodyPr>
          <a:p>
            <a:pPr marL="25400" indent="0"/>
            <a:r>
              <a:rPr lang="it" sz="1000">
                <a:latin typeface="Palatino Linotype"/>
              </a:rPr>
              <a:t>51</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73608" y="527304"/>
            <a:ext cx="3968496" cy="6385560"/>
          </a:xfrm>
          <a:prstGeom prst="rect">
            <a:avLst/>
          </a:prstGeom>
        </p:spPr>
        <p:txBody>
          <a:bodyPr lIns="0" tIns="0" rIns="0" bIns="0">
            <a:noAutofit/>
          </a:bodyPr>
          <a:p>
            <a:pPr algn="just" marL="12700" indent="177800">
              <a:lnSpc>
                <a:spcPts val="1248"/>
              </a:lnSpc>
            </a:pPr>
            <a:r>
              <a:rPr lang="it" sz="1100">
                <a:latin typeface="Palatino Linotype"/>
              </a:rPr>
              <a:t>È importante comprendere la differenza tra </a:t>
            </a:r>
            <a:r>
              <a:rPr lang="it" b="1" i="1" sz="950">
                <a:latin typeface="Palatino Linotype"/>
              </a:rPr>
              <a:t>l'evento</a:t>
            </a:r>
            <a:r>
              <a:rPr lang="it" sz="1100">
                <a:latin typeface="Palatino Linotype"/>
              </a:rPr>
              <a:t> e </a:t>
            </a:r>
            <a:r>
              <a:rPr lang="it" b="1" i="1" sz="950">
                <a:latin typeface="Palatino Linotype"/>
              </a:rPr>
              <a:t>il sacramento,</a:t>
            </a:r>
            <a:r>
              <a:rPr lang="it" sz="1100">
                <a:latin typeface="Palatino Linotype"/>
              </a:rPr>
              <a:t> tra </a:t>
            </a:r>
            <a:r>
              <a:rPr lang="it" b="1" i="1" sz="950">
                <a:latin typeface="Palatino Linotype"/>
              </a:rPr>
              <a:t>storia</a:t>
            </a:r>
            <a:r>
              <a:rPr lang="it" sz="1100">
                <a:latin typeface="Palatino Linotype"/>
              </a:rPr>
              <a:t> e </a:t>
            </a:r>
            <a:r>
              <a:rPr lang="it" b="1" i="1" sz="950">
                <a:latin typeface="Palatino Linotype"/>
              </a:rPr>
              <a:t>liturgia.</a:t>
            </a:r>
            <a:r>
              <a:rPr lang="it" sz="1100">
                <a:latin typeface="Palatino Linotype"/>
              </a:rPr>
              <a:t> Noi sappiamo e crediamo, con fede salda, che Cristo è morto e risorto ima sola volta, Lui giusto per noi peccatori, Lui Signore per noi servi. E tuttavia il sacramento periodicamente rinnova (</a:t>
            </a:r>
            <a:r>
              <a:rPr lang="it" b="1" i="1" sz="950">
                <a:latin typeface="Palatino Linotype"/>
              </a:rPr>
              <a:t>renovat</a:t>
            </a:r>
            <a:r>
              <a:rPr lang="it" sz="1100">
                <a:latin typeface="Palatino Linotype"/>
              </a:rPr>
              <a:t>) tutto ciò, </a:t>
            </a:r>
            <a:r>
              <a:rPr lang="it" b="1" i="1" sz="950">
                <a:latin typeface="Palatino Linotype"/>
              </a:rPr>
              <a:t>come se</a:t>
            </a:r>
            <a:r>
              <a:rPr lang="it" sz="1100">
                <a:latin typeface="Palatino Linotype"/>
              </a:rPr>
              <a:t> si ripetesse più volte ciò che è avvenuto una sola volta nella storia. La </a:t>
            </a:r>
            <a:r>
              <a:rPr lang="it" b="1" i="1" sz="950">
                <a:latin typeface="Palatino Linotype"/>
              </a:rPr>
              <a:t>storia</a:t>
            </a:r>
            <a:r>
              <a:rPr lang="it" sz="1100">
                <a:latin typeface="Palatino Linotype"/>
              </a:rPr>
              <a:t> svela ciò che è accaduto una volta e come è accaduto. La </a:t>
            </a:r>
            <a:r>
              <a:rPr lang="it" b="1" i="1" sz="950">
                <a:latin typeface="Palatino Linotype"/>
              </a:rPr>
              <a:t>liturgia</a:t>
            </a:r>
            <a:r>
              <a:rPr lang="it" sz="1100">
                <a:latin typeface="Palatino Linotype"/>
              </a:rPr>
              <a:t> fa sì che il passato non sia dimenticato; non nel senso che lo fa accadere di nuovo </a:t>
            </a:r>
            <a:r>
              <a:rPr lang="it" b="1" i="1" sz="950">
                <a:latin typeface="Palatino Linotype"/>
              </a:rPr>
              <a:t>(non fadendo),</a:t>
            </a:r>
            <a:r>
              <a:rPr lang="it" sz="1100">
                <a:latin typeface="Palatino Linotype"/>
              </a:rPr>
              <a:t> ma nel senso che lo celebra </a:t>
            </a:r>
            <a:r>
              <a:rPr lang="it" b="1" i="1" sz="950">
                <a:latin typeface="Palatino Linotype"/>
              </a:rPr>
              <a:t>(sed celebrando). </a:t>
            </a:r>
            <a:r>
              <a:rPr lang="it" sz="1100">
                <a:latin typeface="Palatino Linotype"/>
              </a:rPr>
              <a:t>Queste espressioni e le due parole - «rinnovare» e «celebrare»</a:t>
            </a:r>
          </a:p>
          <a:p>
            <a:pPr algn="just" marL="12700" indent="0">
              <a:lnSpc>
                <a:spcPts val="1248"/>
              </a:lnSpc>
            </a:pPr>
            <a:r>
              <a:rPr lang="it" sz="1100">
                <a:latin typeface="Palatino Linotype"/>
              </a:rPr>
              <a:t>- sono di sant'Agostino </a:t>
            </a:r>
            <a:r>
              <a:rPr lang="it" b="1" i="1" sz="950">
                <a:latin typeface="Palatino Linotype"/>
              </a:rPr>
              <a:t>(Sermo 220)</a:t>
            </a:r>
            <a:r>
              <a:rPr lang="it" sz="1100">
                <a:latin typeface="Palatino Linotype"/>
              </a:rPr>
              <a:t> e risultano appropriate a patto di essere intese l'una alla luce dell'altra. La Messa </a:t>
            </a:r>
            <a:r>
              <a:rPr lang="it" b="1" i="1" sz="950">
                <a:latin typeface="Palatino Linotype"/>
              </a:rPr>
              <a:t>rinnova </a:t>
            </a:r>
            <a:r>
              <a:rPr lang="it" sz="1100">
                <a:latin typeface="Palatino Linotype"/>
              </a:rPr>
              <a:t>l'evento della croce celebrandolo (non ripetendolo!) e lo </a:t>
            </a:r>
            <a:r>
              <a:rPr lang="it" b="1" i="1" sz="950">
                <a:latin typeface="Palatino Linotype"/>
              </a:rPr>
              <a:t>celebra </a:t>
            </a:r>
            <a:r>
              <a:rPr lang="it" sz="1100">
                <a:latin typeface="Palatino Linotype"/>
              </a:rPr>
              <a:t>rinnovandolo (non soltanto ricordandolo!). Precisamente questo significa la parola «memoriale».</a:t>
            </a:r>
          </a:p>
          <a:p>
            <a:pPr algn="just" marL="12700" indent="177800">
              <a:lnSpc>
                <a:spcPts val="1248"/>
              </a:lnSpc>
            </a:pPr>
            <a:r>
              <a:rPr lang="it" sz="1100">
                <a:latin typeface="Palatino Linotype"/>
              </a:rPr>
              <a:t>Secondo la storia c'è stata una sola Eucaristia, quella realizzata da Gesù con la sua vita e la sua morte-risurrezione; secondo la liturgia, cioè grazie al sacramento istituito da Gesù nell'ultima cena, ci sono tante eucaristie, quante se ne sono celebrate, se ne celebrano e se ne celebreranno fino alla fine del mondo. L'evento si è realizzato «una sola volta» </a:t>
            </a:r>
            <a:r>
              <a:rPr lang="it" b="1" i="1" sz="950">
                <a:latin typeface="Palatino Linotype"/>
              </a:rPr>
              <a:t>(semel),</a:t>
            </a:r>
            <a:r>
              <a:rPr lang="it" sz="1100">
                <a:latin typeface="Palatino Linotype"/>
              </a:rPr>
              <a:t> il sacramento si realizza «ogni volta» </a:t>
            </a:r>
            <a:r>
              <a:rPr lang="it" b="1" i="1" sz="950">
                <a:latin typeface="Palatino Linotype"/>
              </a:rPr>
              <a:t>(quotiescumque).</a:t>
            </a:r>
          </a:p>
          <a:p>
            <a:pPr algn="just" marL="12700" indent="177800">
              <a:lnSpc>
                <a:spcPts val="1248"/>
              </a:lnSpc>
            </a:pPr>
            <a:r>
              <a:rPr lang="it" sz="1100">
                <a:latin typeface="Palatino Linotype"/>
              </a:rPr>
              <a:t>Grazie al sacramento dell'Eucaristia, noi diventiamo, misteriosamente, contemporanei dell'evento; l'evento si fa presente a noi e noi all'evento. Ciascun cristiano è chiamato a considerare se stesso come se egli in persona fosse stato, quel pomeriggio, sotto la croce, insieme con Maria e con Giovanni. Sì, noi eravamo là: «Tutti là siamo nati!».</a:t>
            </a:r>
          </a:p>
          <a:p>
            <a:pPr algn="just" marL="12700" indent="177800">
              <a:lnSpc>
                <a:spcPts val="1248"/>
              </a:lnSpc>
            </a:pPr>
            <a:r>
              <a:rPr lang="it" sz="1100">
                <a:latin typeface="Palatino Linotype"/>
              </a:rPr>
              <a:t>Cristo, «in virtù di uno Spirito eterno, offrì se stesso senza macchia a Dio» </a:t>
            </a:r>
            <a:r>
              <a:rPr lang="it" b="1" i="1" sz="950">
                <a:latin typeface="Palatino Linotype"/>
              </a:rPr>
              <a:t>(Eb</a:t>
            </a:r>
            <a:r>
              <a:rPr lang="it" sz="1100">
                <a:latin typeface="Palatino Linotype"/>
              </a:rPr>
              <a:t> 9,14): alla luce di queste parole il sacrificio della croce appare come un "evento spirituale", nel senso che fu operato dallo Spirito Santo. Fu lo Spirito Santo, che è Amore, a suscitare nelle profondità dell'anima umana di Cristo quel movimento di donazione di sé al Padre per noi, che gli fece abbracciare la croce.</a:t>
            </a:r>
          </a:p>
          <a:p>
            <a:pPr algn="just" marL="12700" indent="177800">
              <a:lnSpc>
                <a:spcPts val="1248"/>
              </a:lnSpc>
            </a:pPr>
            <a:r>
              <a:rPr lang="it" sz="1100">
                <a:latin typeface="Palatino Linotype"/>
              </a:rPr>
              <a:t>Il sacrificio della croce, per sé, finì nel momento in cui Gesù, chinato il capo, spirò. Ma in esso c'era come una fiamma che, una volta accesa, non poteva più essere spenta, neppure dalla morte. Gesù di Nazaret, come tale, non resta con noi «sempre», ma toma al Padre; invece il suo Spirito resta con noi «in eterno»:</a:t>
            </a:r>
          </a:p>
        </p:txBody>
      </p:sp>
      <p:sp>
        <p:nvSpPr>
          <p:cNvPr id="3" name=""/>
          <p:cNvSpPr/>
          <p:nvPr/>
        </p:nvSpPr>
        <p:spPr>
          <a:xfrm>
            <a:off x="661416" y="7010400"/>
            <a:ext cx="158496" cy="128016"/>
          </a:xfrm>
          <a:prstGeom prst="rect">
            <a:avLst/>
          </a:prstGeom>
        </p:spPr>
        <p:txBody>
          <a:bodyPr lIns="0" tIns="0" rIns="0" bIns="0">
            <a:noAutofit/>
          </a:bodyPr>
          <a:p>
            <a:pPr marL="25400" indent="0"/>
            <a:r>
              <a:rPr lang="it" sz="1000">
                <a:latin typeface="Palatino Linotype"/>
              </a:rPr>
              <a:t>52</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2920" y="554736"/>
            <a:ext cx="3965448" cy="6370320"/>
          </a:xfrm>
          <a:prstGeom prst="rect">
            <a:avLst/>
          </a:prstGeom>
        </p:spPr>
        <p:txBody>
          <a:bodyPr lIns="0" tIns="0" rIns="0" bIns="0">
            <a:noAutofit/>
          </a:bodyPr>
          <a:p>
            <a:pPr algn="just" marL="12700" indent="0">
              <a:lnSpc>
                <a:spcPts val="1248"/>
              </a:lnSpc>
            </a:pPr>
            <a:r>
              <a:rPr lang="it" sz="1100">
                <a:latin typeface="Palatino Linotype"/>
              </a:rPr>
              <a:t>«Io pregherò il Padre ed egli vi darà un altro Consolatore perché rimanga con voi sempre» </a:t>
            </a:r>
            <a:r>
              <a:rPr lang="it" b="1" i="1" sz="950">
                <a:latin typeface="Palatino Linotype"/>
              </a:rPr>
              <a:t>(Gv</a:t>
            </a:r>
            <a:r>
              <a:rPr lang="it" sz="1100">
                <a:latin typeface="Palatino Linotype"/>
              </a:rPr>
              <a:t> 14,16).</a:t>
            </a:r>
          </a:p>
          <a:p>
            <a:pPr algn="just" marL="12700" marR="12700" indent="177800">
              <a:lnSpc>
                <a:spcPts val="1248"/>
              </a:lnSpc>
            </a:pPr>
            <a:r>
              <a:rPr lang="it" sz="1100">
                <a:latin typeface="Palatino Linotype"/>
              </a:rPr>
              <a:t>Questo fa capire perché il sacrificio della croce può, in certo senso, durare ancora. I sacramenti della Chiesa sono resi possibili dallo Spirito di Gesù che vive nella Chiesa. Di qui scaturisce l'importanza </a:t>
            </a:r>
            <a:r>
              <a:rPr lang="it" b="1" i="1" sz="950">
                <a:latin typeface="Palatino Linotype"/>
              </a:rPr>
              <a:t>dei!'epiclesi,</a:t>
            </a:r>
            <a:r>
              <a:rPr lang="it" sz="1100">
                <a:latin typeface="Palatino Linotype"/>
              </a:rPr>
              <a:t> cioè dell'invocazione dello Spirito Santo, nella Messa, al momento di consacrare le offerte.</a:t>
            </a:r>
          </a:p>
          <a:p>
            <a:pPr algn="just" marL="12700" marR="12700" indent="177800">
              <a:lnSpc>
                <a:spcPts val="1248"/>
              </a:lnSpc>
            </a:pPr>
            <a:r>
              <a:rPr lang="it" sz="1100">
                <a:latin typeface="Palatino Linotype"/>
              </a:rPr>
              <a:t>Se, come fece Gesù sulla croce, celebreremo anche noi la nostra Messa in compagnia dello Spirito Santo - prima, durante e dopo</a:t>
            </a:r>
          </a:p>
          <a:p>
            <a:pPr algn="just" marL="12700" marR="12700" indent="0">
              <a:lnSpc>
                <a:spcPts val="1248"/>
              </a:lnSpc>
            </a:pPr>
            <a:r>
              <a:rPr lang="it" sz="1100">
                <a:latin typeface="Palatino Linotype"/>
              </a:rPr>
              <a:t>- egli darà una luce e una profondità nuova alle nostre celebrazioni e farà davvero di noi «un sacrificio perenne a Dio gradito».</a:t>
            </a:r>
          </a:p>
          <a:p>
            <a:pPr algn="just" marL="12700" marR="12700" indent="177800">
              <a:lnSpc>
                <a:spcPts val="1248"/>
              </a:lnSpc>
            </a:pPr>
            <a:r>
              <a:rPr lang="it" sz="1100">
                <a:latin typeface="Palatino Linotype"/>
              </a:rPr>
              <a:t>Quando diciamo «L'Eucaristia fa la Chiesa» ci muoviamo nell'ambito dell'Eucaristia come sacramento. Il rapporto Eucaristia-Chiesa, sul quale vogliamo riflettere con un riferimento mirato alla vita di speciale consacrazione, è dinamico e operativo. Non è sufficiente dire che l'eucaristia </a:t>
            </a:r>
            <a:r>
              <a:rPr lang="it" b="1" i="1" sz="950">
                <a:latin typeface="Palatino Linotype"/>
              </a:rPr>
              <a:t>sta</a:t>
            </a:r>
            <a:r>
              <a:rPr lang="it" sz="1100">
                <a:latin typeface="Palatino Linotype"/>
              </a:rPr>
              <a:t> al centro della Chiesa, occorre dire: l'Eucaristia </a:t>
            </a:r>
            <a:r>
              <a:rPr lang="it" b="1" i="1" sz="950">
                <a:latin typeface="Palatino Linotype"/>
              </a:rPr>
              <a:t>fa</a:t>
            </a:r>
            <a:r>
              <a:rPr lang="it" sz="1100">
                <a:latin typeface="Palatino Linotype"/>
              </a:rPr>
              <a:t> la Chiesa! La costruisce standovi dentro, se la tesse intorno come un vestito. Di due sacramenti si dice, in modo particolare, che fanno la Chiesa: del Battesimo e dell'Eucaristia. Ma mentre il Battesimo fa crescere la Chiesa in estensione e in numero, cioè quantitativamente, l'Eucaristia la fa crescere in intensità, qualitativamente, perché la trasforma ad immagine del suo Capo, Gesù Cristo.</a:t>
            </a:r>
          </a:p>
          <a:p>
            <a:pPr algn="just" marL="12700" marR="12700" indent="177800">
              <a:lnSpc>
                <a:spcPts val="1248"/>
              </a:lnSpc>
            </a:pPr>
            <a:r>
              <a:rPr lang="it" sz="1100">
                <a:latin typeface="Palatino Linotype"/>
              </a:rPr>
              <a:t>Attraverso i sacramenti lo Spirito passa continuamente nella Chiesa la vitalità del Risorto e la rende feconda di ima fecondità materna, di cui sono effetto e segno i carismi nella loro varietà. Tra essi "eccelle", per profondità, stabilità e visibilità, la "vita consacrata", cioè quella «forma stabile di vita con la quale i fedeli, seguendo Cristo più da vicino per l'azione dello Spirito Santo, si danno totalmente a Dio amato sopra ogni cosa» </a:t>
            </a:r>
            <a:r>
              <a:rPr lang="it" b="1" i="1" sz="950">
                <a:latin typeface="Palatino Linotype"/>
              </a:rPr>
              <a:t>(Codice di Diritto Canonico,</a:t>
            </a:r>
            <a:r>
              <a:rPr lang="it" sz="1100">
                <a:latin typeface="Palatino Linotype"/>
              </a:rPr>
              <a:t> 573,1).</a:t>
            </a:r>
          </a:p>
          <a:p>
            <a:pPr algn="just" marL="12700" marR="12700" indent="177800">
              <a:lnSpc>
                <a:spcPts val="1248"/>
              </a:lnSpc>
            </a:pPr>
            <a:r>
              <a:rPr lang="it" sz="1100">
                <a:latin typeface="Palatino Linotype"/>
              </a:rPr>
              <a:t>È precisamente da questa fecondità materna che nasce la "vita consacrata": un «dono alla Chiesa», la definisce il Concilio (LG 43), un carisma, ma non dall'esterno! Un dono suscitato dallo Spirito nel suo stesso grembo! Un dono per lei, e anche per il mondo, in quanto la Chiesa stessa è per il mondo.</a:t>
            </a:r>
          </a:p>
          <a:p>
            <a:pPr algn="just" marL="12700" marR="12700" indent="177800">
              <a:lnSpc>
                <a:spcPts val="1248"/>
              </a:lnSpc>
            </a:pPr>
            <a:r>
              <a:rPr lang="it" sz="1100">
                <a:latin typeface="Palatino Linotype"/>
              </a:rPr>
              <a:t>Se riflettiamo su come la Chiesa viene costruita dall'Eucaristia, scopriamo che anche nella vita consacrata, logicamente ed inevitabilmente, operano gli stessi dinamismi vitali. Sono fondamentalmente tre i momenti o le vie attraverso le quali l'Eucaristia </a:t>
            </a:r>
            <a:r>
              <a:rPr lang="it" b="1" i="1" sz="950">
                <a:latin typeface="Palatino Linotype"/>
              </a:rPr>
              <a:t>«fa»</a:t>
            </a:r>
            <a:r>
              <a:rPr lang="it" sz="1100">
                <a:latin typeface="Palatino Linotype"/>
              </a:rPr>
              <a:t> la</a:t>
            </a:r>
          </a:p>
        </p:txBody>
      </p:sp>
      <p:sp>
        <p:nvSpPr>
          <p:cNvPr id="3" name=""/>
          <p:cNvSpPr/>
          <p:nvPr/>
        </p:nvSpPr>
        <p:spPr>
          <a:xfrm>
            <a:off x="4325112" y="7022592"/>
            <a:ext cx="155448" cy="128016"/>
          </a:xfrm>
          <a:prstGeom prst="rect">
            <a:avLst/>
          </a:prstGeom>
        </p:spPr>
        <p:txBody>
          <a:bodyPr lIns="0" tIns="0" rIns="0" bIns="0">
            <a:noAutofit/>
          </a:bodyPr>
          <a:p>
            <a:pPr marL="25400" indent="0"/>
            <a:r>
              <a:rPr lang="it" sz="1000">
                <a:latin typeface="Palatino Linotype"/>
              </a:rPr>
              <a:t>53</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9412" y="554736"/>
            <a:ext cx="3968496" cy="6370320"/>
          </a:xfrm>
          <a:prstGeom prst="rect">
            <a:avLst/>
          </a:prstGeom>
        </p:spPr>
        <p:txBody>
          <a:bodyPr lIns="0" tIns="0" rIns="0" bIns="0">
            <a:noAutofit/>
          </a:bodyPr>
          <a:p>
            <a:pPr algn="just" indent="0">
              <a:lnSpc>
                <a:spcPts val="1248"/>
              </a:lnSpc>
              <a:spcAft>
                <a:spcPts val="1680"/>
              </a:spcAft>
            </a:pPr>
            <a:r>
              <a:rPr lang="it" sz="1100">
                <a:latin typeface="Palatino Linotype"/>
              </a:rPr>
              <a:t>Chiesa, cioè la trasforma in Cristo: la consacrazione, la comunione e la contemplazione. Lo stesso avviene per la vita consacrata, espressione profonda, stabile e visibile della Chiesa stessa.</a:t>
            </a:r>
          </a:p>
          <a:p>
            <a:pPr algn="just" indent="0">
              <a:spcAft>
                <a:spcPts val="1050"/>
              </a:spcAft>
            </a:pPr>
            <a:r>
              <a:rPr lang="it" b="1" sz="1100">
                <a:latin typeface="Arial"/>
              </a:rPr>
              <a:t>2. L’Eucaristia fa la Chiesa attraverso la consacrazione</a:t>
            </a:r>
          </a:p>
          <a:p>
            <a:pPr algn="just" indent="177800">
              <a:lnSpc>
                <a:spcPts val="1236"/>
              </a:lnSpc>
            </a:pPr>
            <a:r>
              <a:rPr lang="it" sz="1100">
                <a:latin typeface="Palatino Linotype"/>
              </a:rPr>
              <a:t>Premetto tre importanti testi biblici, che sono da collegare strettamente tra loro: «Vi esorto, fratelli, per la misericordia di Dio, ad offrire i vostri corpi come sacrificio vivente, santo e gradito a Dio, è questo il vostro culto spirituale» </a:t>
            </a:r>
            <a:r>
              <a:rPr lang="it" b="1" i="1" sz="950">
                <a:latin typeface="Palatino Linotype"/>
              </a:rPr>
              <a:t>(Rm</a:t>
            </a:r>
            <a:r>
              <a:rPr lang="it" sz="1100">
                <a:latin typeface="Palatino Linotype"/>
              </a:rPr>
              <a:t> 12,1); «Prendete e mangiate: questo è il mio corpo offerto in sacrificio per voi» </a:t>
            </a:r>
            <a:r>
              <a:rPr lang="it" b="1" i="1" sz="950">
                <a:latin typeface="Palatino Linotype"/>
              </a:rPr>
              <a:t>(Mt </a:t>
            </a:r>
            <a:r>
              <a:rPr lang="it" sz="1100">
                <a:latin typeface="Palatino Linotype"/>
              </a:rPr>
              <a:t>26,26); «Fate questo in memoria di me» </a:t>
            </a:r>
            <a:r>
              <a:rPr lang="it" b="1" i="1" sz="950">
                <a:latin typeface="Palatino Linotype"/>
              </a:rPr>
              <a:t>(Le</a:t>
            </a:r>
            <a:r>
              <a:rPr lang="it" sz="1100">
                <a:latin typeface="Palatino Linotype"/>
              </a:rPr>
              <a:t> 22,19).</a:t>
            </a:r>
          </a:p>
          <a:p>
            <a:pPr algn="just" indent="177800">
              <a:lnSpc>
                <a:spcPts val="1236"/>
              </a:lnSpc>
            </a:pPr>
            <a:r>
              <a:rPr lang="it" sz="1100">
                <a:latin typeface="Palatino Linotype"/>
              </a:rPr>
              <a:t>Cosa intende dire Gesù con queste ultime parole? Non soltanto: «Fate i gesti che ho fatto io; ripetete il rito che io ho compiuto», ma: «Fate la sostanza di ciò che ho fatto io»; e cioè: «Offrite anche il vostro corpo in sacrificio come vedete che ho fatto io».</a:t>
            </a:r>
          </a:p>
          <a:p>
            <a:pPr algn="just" indent="177800">
              <a:lnSpc>
                <a:spcPts val="1236"/>
              </a:lnSpc>
            </a:pPr>
            <a:r>
              <a:rPr lang="it" sz="1100">
                <a:latin typeface="Palatino Linotype"/>
              </a:rPr>
              <a:t>Noi siamo il «corpo» di Cristo, le sue «membra» (cf </a:t>
            </a:r>
            <a:r>
              <a:rPr lang="it" b="1" i="1" sz="950">
                <a:latin typeface="Palatino Linotype"/>
              </a:rPr>
              <a:t>ICor</a:t>
            </a:r>
            <a:r>
              <a:rPr lang="it" sz="1100">
                <a:latin typeface="Palatino Linotype"/>
              </a:rPr>
              <a:t> 12,12); perciò è come se Gesù dicesse: «Permettetemi di offrire al Padre il mio stesso corpo che siete voi. Io non posso offrirmi totalmente al Padre finché c'è un solo membro del mio corpo che si rifiuta d'offrirsi con me. Completate dunque ciò che manca alla mia offerta; rendete piena la mia gioia».</a:t>
            </a:r>
          </a:p>
          <a:p>
            <a:pPr algn="just" indent="177800">
              <a:lnSpc>
                <a:spcPts val="1236"/>
              </a:lnSpc>
            </a:pPr>
            <a:r>
              <a:rPr lang="it" sz="1100">
                <a:latin typeface="Palatino Linotype"/>
              </a:rPr>
              <a:t>Al momento della consacrazione eucaristica - come pensava sant'Agostino - «è anche il nostro mistero che si celebra sull'altare» </a:t>
            </a:r>
            <a:r>
              <a:rPr lang="it" b="1" i="1" sz="950">
                <a:latin typeface="Palatino Linotype"/>
              </a:rPr>
              <a:t>(Sermo 272).</a:t>
            </a:r>
            <a:r>
              <a:rPr lang="it" sz="1100">
                <a:latin typeface="Palatino Linotype"/>
              </a:rPr>
              <a:t> Occorre dunque che facciamo anche noi ciò che fece Gesù, il quale anzitutto spezzò il pane. Quel gesto ha un significato sacrificale, non indica solo condivisione ma immolazione. Spezzando il pane Gesù «spezza» se stesso davanti a Dio, cioè «obbedisce fino alla morte» per riaffermare i diritti di Dio violati dal peccato e affermare che Dio è Dio. È il supremo atto d'amore e di tenerezza che mai sia stato compiuto sulla terra. Quello che Gesù dà a mangiare ai suoi discepoli è il pane della sua obbedienza e del suo amore per il Padre.</a:t>
            </a:r>
          </a:p>
          <a:p>
            <a:pPr algn="just" indent="177800">
              <a:lnSpc>
                <a:spcPts val="1236"/>
              </a:lnSpc>
            </a:pPr>
            <a:r>
              <a:rPr lang="it" sz="1100">
                <a:latin typeface="Palatino Linotype"/>
              </a:rPr>
              <a:t>Ora, la comunità religiosa, in quanto espressione visibile di Chiesa, è un gruppo di persone, di provenienza e caratteri diversi, convocate ad essere, insieme, un'offerta fatta con Cristo al Padre, nello stesso atteggiamento d'obbedienza d'amore del Maestro.</a:t>
            </a:r>
          </a:p>
          <a:p>
            <a:pPr algn="just" indent="177800">
              <a:lnSpc>
                <a:spcPts val="1236"/>
              </a:lnSpc>
            </a:pPr>
            <a:r>
              <a:rPr lang="it" sz="1100">
                <a:latin typeface="Palatino Linotype"/>
              </a:rPr>
              <a:t>Per «fare» anch'io ciò che fece Gesù in quella notte, ciascuno deve anzitutto «spezzare» se stesso, deporre ogni rigidità e ogni</a:t>
            </a:r>
          </a:p>
        </p:txBody>
      </p:sp>
      <p:sp>
        <p:nvSpPr>
          <p:cNvPr id="3" name=""/>
          <p:cNvSpPr/>
          <p:nvPr/>
        </p:nvSpPr>
        <p:spPr>
          <a:xfrm>
            <a:off x="615696" y="7010400"/>
            <a:ext cx="161544" cy="128016"/>
          </a:xfrm>
          <a:prstGeom prst="rect">
            <a:avLst/>
          </a:prstGeom>
        </p:spPr>
        <p:txBody>
          <a:bodyPr lIns="0" tIns="0" rIns="0" bIns="0">
            <a:noAutofit/>
          </a:bodyPr>
          <a:p>
            <a:pPr marL="12700" indent="0"/>
            <a:r>
              <a:rPr lang="it" sz="1000">
                <a:latin typeface="Palatino Linotype"/>
              </a:rPr>
              <a:t>54</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2064" y="563880"/>
            <a:ext cx="3959352" cy="6333744"/>
          </a:xfrm>
          <a:prstGeom prst="rect">
            <a:avLst/>
          </a:prstGeom>
        </p:spPr>
        <p:txBody>
          <a:bodyPr lIns="0" tIns="0" rIns="0" bIns="0">
            <a:noAutofit/>
          </a:bodyPr>
          <a:p>
            <a:pPr algn="just" indent="0">
              <a:lnSpc>
                <a:spcPts val="1248"/>
              </a:lnSpc>
            </a:pPr>
            <a:r>
              <a:rPr lang="it" sz="1100">
                <a:latin typeface="Palatino Linotype"/>
              </a:rPr>
              <a:t>ribellione davanti a Dio, piegarsi nell'amore e dire «sì», fino in fondo, a tutto ciò che Dio chiede. Deve ripetere quelle parole: «Ecco io vengo, o Dio, per fare la tua volontà!».</a:t>
            </a:r>
          </a:p>
          <a:p>
            <a:pPr algn="just" marL="12700" marR="12700" indent="177800">
              <a:lnSpc>
                <a:spcPts val="1248"/>
              </a:lnSpc>
            </a:pPr>
            <a:r>
              <a:rPr lang="it" sz="1100">
                <a:latin typeface="Palatino Linotype"/>
              </a:rPr>
              <a:t>«Prendete e mangiate: questo è il mio corpo che è dato per voi» </a:t>
            </a:r>
            <a:r>
              <a:rPr lang="it" b="1" i="1" sz="950">
                <a:latin typeface="Palatino Linotype"/>
              </a:rPr>
              <a:t>(Mt</a:t>
            </a:r>
            <a:r>
              <a:rPr lang="it" sz="1100">
                <a:latin typeface="Palatino Linotype"/>
              </a:rPr>
              <a:t> 26,26). Il Gesù che nel cenacolo pronunciò quelle parole non esiste più.. Esiste ormai Colui che era morto, ma ora vive per sempre (cf. </a:t>
            </a:r>
            <a:r>
              <a:rPr lang="it" b="1" i="1" sz="950">
                <a:latin typeface="Palatino Linotype"/>
              </a:rPr>
              <a:t>Ap</a:t>
            </a:r>
            <a:r>
              <a:rPr lang="it" sz="1100">
                <a:latin typeface="Palatino Linotype"/>
              </a:rPr>
              <a:t> 1,18). Nella celebrazione eucaristica questo Gesù è il «Cristo totale», Capo e corpo inscindibilmente uniti. Se è il Cristo totale che pronuncia le parole della consacrazione, anch'io le pronuncio con lui, dicendo, inscindibilmente di Lui e di me: «Prendete e mangiate: questo è il mio corpo offerto in sacrificio per voi». Grande mistero! Gesù mi unisce a sé nell'azione più sublime e più santa della storia! Dio ottiene ciò per cui ha creato l'universo: la creatura restituisce se stessa a lui con un moto spontaneo d'amore, offre in sacrificio ciò che ha ricevuto in dono da Dio!</a:t>
            </a:r>
          </a:p>
          <a:p>
            <a:pPr algn="just" marL="12700" marR="12700" indent="177800">
              <a:lnSpc>
                <a:spcPts val="1248"/>
              </a:lnSpc>
            </a:pPr>
            <a:r>
              <a:rPr lang="it" sz="1100">
                <a:latin typeface="Palatino Linotype"/>
              </a:rPr>
              <a:t>Al momento della consacrazione, il mio sguardo scende dall'ostia sui fratelli e le sorelle presenti, su coloro che dovrò incontrare nella giornata, e su tutta la Chiesa. Rivolto ad essi, dico con Gesù: «Prendete e mangiate: questo è il mio corpo».</a:t>
            </a:r>
          </a:p>
          <a:p>
            <a:pPr algn="just" marL="12700" marR="12700" indent="177800">
              <a:lnSpc>
                <a:spcPts val="1248"/>
              </a:lnSpc>
            </a:pPr>
            <a:r>
              <a:rPr lang="it" sz="1100">
                <a:latin typeface="Palatino Linotype"/>
              </a:rPr>
              <a:t>La Chiesa nell'Eucaristia è dunque offerente e offerta allo stesso tempo, e in ogni suo membro. Non si possono dividere le due cose. Ogni membro della Chiesa è simultaneamente sacerdote e vittima. Perché Gesù stesso, al quale ci uniamo, è contemporaneamente sacerdote e vittima. La conseguenza immediata, sul piano della propria santificazione - non su quello ministeriale -, è che più perfettamente imo si offre al Padre con Cristo, più realmente offre Cristo al Padre. Ecco perché l'offerta del corpo di Cristo deve essere accompagnata dall'offerta del proprio corpo.</a:t>
            </a:r>
          </a:p>
          <a:p>
            <a:pPr algn="just" marL="12700" marR="12700" indent="177800">
              <a:lnSpc>
                <a:spcPts val="1248"/>
              </a:lnSpc>
            </a:pPr>
            <a:r>
              <a:rPr lang="it" sz="1100">
                <a:latin typeface="Palatino Linotype"/>
              </a:rPr>
              <a:t>Ci sono dunque due corpi di Cristo sull'altare: c'è il suo </a:t>
            </a:r>
            <a:r>
              <a:rPr lang="it" b="1" i="1" sz="950">
                <a:latin typeface="Palatino Linotype"/>
              </a:rPr>
              <a:t>corpo reale</a:t>
            </a:r>
            <a:r>
              <a:rPr lang="it" sz="1100">
                <a:latin typeface="Palatino Linotype"/>
              </a:rPr>
              <a:t> (il corpo «nato da Maria Vergine», risorto e asceso al cielo) e c'è il suo </a:t>
            </a:r>
            <a:r>
              <a:rPr lang="it" b="1" i="1" sz="950">
                <a:latin typeface="Palatino Linotype"/>
              </a:rPr>
              <a:t>corpo mistico</a:t>
            </a:r>
            <a:r>
              <a:rPr lang="it" sz="1100">
                <a:latin typeface="Palatino Linotype"/>
              </a:rPr>
              <a:t> che è la Chiesa. Sull'altare è presente </a:t>
            </a:r>
            <a:r>
              <a:rPr lang="it" b="1" i="1" sz="950">
                <a:latin typeface="Palatino Linotype"/>
              </a:rPr>
              <a:t>realmente</a:t>
            </a:r>
            <a:r>
              <a:rPr lang="it" sz="1100">
                <a:latin typeface="Palatino Linotype"/>
              </a:rPr>
              <a:t> il suo corpo reale ed è presente </a:t>
            </a:r>
            <a:r>
              <a:rPr lang="it" b="1" i="1" sz="950">
                <a:latin typeface="Palatino Linotype"/>
              </a:rPr>
              <a:t>misticamente</a:t>
            </a:r>
            <a:r>
              <a:rPr lang="it" sz="1100">
                <a:latin typeface="Palatino Linotype"/>
              </a:rPr>
              <a:t> il suo corpo mistico.</a:t>
            </a:r>
          </a:p>
          <a:p>
            <a:pPr algn="just" marL="12700" marR="12700" indent="177800">
              <a:lnSpc>
                <a:spcPts val="1248"/>
              </a:lnSpc>
            </a:pPr>
            <a:r>
              <a:rPr lang="it" sz="1100">
                <a:latin typeface="Palatino Linotype"/>
              </a:rPr>
              <a:t>Nessuna confusione tra le due presenze, che sono ben diverse, ma anche nessuna divisione. L'offerta di noi e della Chiesa, senza quella di Gesù, sarebbe un nulla; non sarebbe né santa né gradita a Dio perché siamo solo creature peccatrici. Ma l'offerta di Gesù, senza quella della Chiesa che è il suo corpo, mancherebbe della libera partecipazione di coloro che Cristo vuole salvare, mancherebbe del nostro «sì» al Padre.</a:t>
            </a:r>
          </a:p>
        </p:txBody>
      </p:sp>
      <p:sp>
        <p:nvSpPr>
          <p:cNvPr id="3" name=""/>
          <p:cNvSpPr/>
          <p:nvPr/>
        </p:nvSpPr>
        <p:spPr>
          <a:xfrm>
            <a:off x="4325112" y="7031736"/>
            <a:ext cx="158496" cy="128016"/>
          </a:xfrm>
          <a:prstGeom prst="rect">
            <a:avLst/>
          </a:prstGeom>
        </p:spPr>
        <p:txBody>
          <a:bodyPr lIns="0" tIns="0" rIns="0" bIns="0">
            <a:noAutofit/>
          </a:bodyPr>
          <a:p>
            <a:pPr marL="25400" indent="0"/>
            <a:r>
              <a:rPr lang="it" sz="1000">
                <a:latin typeface="Palatino Linotype"/>
              </a:rPr>
              <a:t>55</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35508" y="566928"/>
            <a:ext cx="3970020" cy="6324600"/>
          </a:xfrm>
          <a:prstGeom prst="rect">
            <a:avLst/>
          </a:prstGeom>
        </p:spPr>
        <p:txBody>
          <a:bodyPr lIns="0" tIns="0" rIns="0" bIns="0">
            <a:noAutofit/>
          </a:bodyPr>
          <a:p>
            <a:pPr algn="just" marR="12700" indent="177800">
              <a:lnSpc>
                <a:spcPts val="1248"/>
              </a:lnSpc>
            </a:pPr>
            <a:r>
              <a:rPr lang="it" sz="1100">
                <a:latin typeface="Palatino Linotype"/>
              </a:rPr>
              <a:t>Poiché ci sono due «offerte» sull'altare - quella che deve diventare il corpo e il sangue di Cristo (il pane ed il vino) e quella che deve diventare il corpo mistico di Cristo -, ecco che, nella Messa, ci sono anche due </a:t>
            </a:r>
            <a:r>
              <a:rPr lang="it" b="1" i="1" sz="950">
                <a:latin typeface="Palatino Linotype"/>
              </a:rPr>
              <a:t>epiclesi</a:t>
            </a:r>
            <a:r>
              <a:rPr lang="it" sz="1100">
                <a:latin typeface="Palatino Linotype"/>
              </a:rPr>
              <a:t>, cioè due invocazioni dello Spirito Santo. Nella prima si dice: «Ora ti preghiamo umilmente: manda il tuo Spirito a santificare i doni che ti offriamo, perché diventino il corpo e il sangue di Gesù Cristo»; nella seconda, che si recita dopo la consacrazione, si dice: «Dona la pienezza dello Spirito Santo perché diventiamo in Cristo un solo corpo e un solo spirito. Egli faccia di noi un sacrificio perenne a te gradito». Si apre così la possibilità quotidiana di un cammino di unità, altrimenti impossibile alle forze umane.</a:t>
            </a:r>
          </a:p>
          <a:p>
            <a:pPr algn="just" marR="12700" indent="177800">
              <a:lnSpc>
                <a:spcPts val="1248"/>
              </a:lnSpc>
            </a:pPr>
            <a:r>
              <a:rPr lang="it" sz="1100">
                <a:latin typeface="Palatino Linotype"/>
              </a:rPr>
              <a:t>Si può dire, dunque, che l'Eucaristia fa la Chiesa facendo della Chiesa un'Eucaristia. L'Eucaristia non è solo la sorgente e la causa della santità della Chiesa; ne è anche la forma e il modello. La santità del cristiano deve realizzarsi secondo la "forma" dell'Eu-caristia; deve essere ima santità eucaristica. Il cristiano non può limitarsi a </a:t>
            </a:r>
            <a:r>
              <a:rPr lang="it" b="1" i="1" sz="950">
                <a:latin typeface="Palatino Linotype"/>
              </a:rPr>
              <a:t>celebrare</a:t>
            </a:r>
            <a:r>
              <a:rPr lang="it" sz="1100">
                <a:latin typeface="Palatino Linotype"/>
              </a:rPr>
              <a:t> l'Eucaristia, deve </a:t>
            </a:r>
            <a:r>
              <a:rPr lang="it" b="1" i="1" sz="950">
                <a:latin typeface="Palatino Linotype"/>
              </a:rPr>
              <a:t>essere</a:t>
            </a:r>
            <a:r>
              <a:rPr lang="it" sz="1100">
                <a:latin typeface="Palatino Linotype"/>
              </a:rPr>
              <a:t> Eucaristia con Gesù.</a:t>
            </a:r>
          </a:p>
          <a:p>
            <a:pPr algn="just" marR="12700" indent="177800">
              <a:lnSpc>
                <a:spcPts val="1248"/>
              </a:lnSpc>
            </a:pPr>
            <a:r>
              <a:rPr lang="it" sz="1100">
                <a:latin typeface="Palatino Linotype"/>
              </a:rPr>
              <a:t>Il termine «corpo» nel linguaggio biblico, e quindi anche in quello di Gesù e di Paolo, indica tutto l'uomo, in quanto vive la sua vita in ima condizione corporea e mortale (Giovanni usa la parola «carne»). «Corpo» rimanda all'intera vita. Gesù, istituendo l'Eucaristia, ci ha lasciato in dono tutta la sua vita, dal primo istante deH'incarnazione all'ultimo momento, con tutto ciò che concretamente aveva riempito tale vita: silenzio, preghiera, lavoro, fatiche apostoliche, gioie e sofferenze, lotte e umiliazioni...</a:t>
            </a:r>
          </a:p>
          <a:p>
            <a:pPr algn="just" marR="12700" indent="177800">
              <a:lnSpc>
                <a:spcPts val="1248"/>
              </a:lnSpc>
            </a:pPr>
            <a:r>
              <a:rPr lang="it" sz="1100">
                <a:latin typeface="Palatino Linotype"/>
              </a:rPr>
              <a:t>Il termine «sangue» aggiunge al termine «corpo» qualcosa di più, poiché nella Bibbia indica la sede della vita. Il versamento del sangue è il segno plastico della morte.</a:t>
            </a:r>
          </a:p>
          <a:p>
            <a:pPr algn="just" marR="12700" indent="177800">
              <a:lnSpc>
                <a:spcPts val="1248"/>
              </a:lnSpc>
            </a:pPr>
            <a:r>
              <a:rPr lang="it" sz="1100">
                <a:latin typeface="Palatino Linotype"/>
              </a:rPr>
              <a:t>L'Eucaristia è il mistero del corpo e del sangue del Signore, cioè della vita e della morte del Signore.</a:t>
            </a:r>
          </a:p>
          <a:p>
            <a:pPr algn="just" marR="12700" indent="177800">
              <a:lnSpc>
                <a:spcPts val="1248"/>
              </a:lnSpc>
            </a:pPr>
            <a:r>
              <a:rPr lang="it" sz="1100">
                <a:latin typeface="Palatino Linotype"/>
              </a:rPr>
              <a:t>Offendo il nostro corpo e il nostro sangue, insieme con Gesù, nella Messa, doniamo quello che offrì Gesù: la vita e la morte. Offrendo il nostro «corpo», diamo tutto ciò che concretamente costituisce la vita: tempo, salute, energie, talenti, affetto. Offrendo il nostro «sangue», esprimiamo il dono di noi stessi nella morte. E morte tutto ciò che in noi, fin d'ora, prepara e anticipa la morte: umiliazioni, insuccessi, malattie che immobilizzano, limitazioni o emarginazioni dovute all'età e alla salute, insomma tutto ciò che ci «mortifica».</a:t>
            </a:r>
          </a:p>
        </p:txBody>
      </p:sp>
      <p:sp>
        <p:nvSpPr>
          <p:cNvPr id="3" name=""/>
          <p:cNvSpPr/>
          <p:nvPr/>
        </p:nvSpPr>
        <p:spPr>
          <a:xfrm>
            <a:off x="621792" y="7025640"/>
            <a:ext cx="158496" cy="128016"/>
          </a:xfrm>
          <a:prstGeom prst="rect">
            <a:avLst/>
          </a:prstGeom>
        </p:spPr>
        <p:txBody>
          <a:bodyPr lIns="0" tIns="0" rIns="0" bIns="0">
            <a:noAutofit/>
          </a:bodyPr>
          <a:p>
            <a:pPr marL="12700" indent="0"/>
            <a:r>
              <a:rPr lang="it" sz="1000">
                <a:latin typeface="Palatino Linotype"/>
              </a:rPr>
              <a:t>56</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861060" y="2249424"/>
            <a:ext cx="3195828" cy="1027176"/>
          </a:xfrm>
          <a:prstGeom prst="rect">
            <a:avLst/>
          </a:prstGeom>
        </p:spPr>
        <p:txBody>
          <a:bodyPr lIns="0" tIns="0" rIns="0" bIns="0">
            <a:noAutofit/>
          </a:bodyPr>
          <a:p>
            <a:pPr algn="ctr" marL="304800" indent="0">
              <a:spcAft>
                <a:spcPts val="630"/>
              </a:spcAft>
            </a:pPr>
            <a:r>
              <a:rPr lang="it" b="1" sz="2400">
                <a:latin typeface="Palatino Linotype"/>
              </a:rPr>
              <a:t>EUCARISTIA</a:t>
            </a:r>
          </a:p>
          <a:p>
            <a:pPr marL="76200" marR="93472" indent="0">
              <a:lnSpc>
                <a:spcPts val="2544"/>
              </a:lnSpc>
              <a:spcAft>
                <a:spcPts val="18060"/>
              </a:spcAft>
            </a:pPr>
            <a:r>
              <a:rPr lang="it" b="1" sz="2200" spc="-50">
                <a:latin typeface="Palatino Linotype"/>
              </a:rPr>
              <a:t>sorgente di vita spirituale e di fecondità pastorale</a:t>
            </a:r>
          </a:p>
        </p:txBody>
      </p:sp>
      <p:sp>
        <p:nvSpPr>
          <p:cNvPr id="3" name=""/>
          <p:cNvSpPr/>
          <p:nvPr/>
        </p:nvSpPr>
        <p:spPr>
          <a:xfrm>
            <a:off x="2002536" y="6672072"/>
            <a:ext cx="932688" cy="152400"/>
          </a:xfrm>
          <a:prstGeom prst="rect">
            <a:avLst/>
          </a:prstGeom>
        </p:spPr>
        <p:txBody>
          <a:bodyPr lIns="0" tIns="0" rIns="0" bIns="0">
            <a:noAutofit/>
          </a:bodyPr>
          <a:p>
            <a:pPr marL="14224" indent="0">
              <a:spcBef>
                <a:spcPts val="18060"/>
              </a:spcBef>
            </a:pPr>
            <a:r>
              <a:rPr lang="it" b="1" sz="1200">
                <a:latin typeface="Century Gothic"/>
              </a:rPr>
              <a:t>LAS - ROMA</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2920" y="545592"/>
            <a:ext cx="3959352" cy="5733288"/>
          </a:xfrm>
          <a:prstGeom prst="rect">
            <a:avLst/>
          </a:prstGeom>
        </p:spPr>
        <p:txBody>
          <a:bodyPr lIns="0" tIns="0" rIns="0" bIns="0">
            <a:noAutofit/>
          </a:bodyPr>
          <a:p>
            <a:pPr algn="just" marL="12700" marR="12700" indent="177800">
              <a:lnSpc>
                <a:spcPts val="1248"/>
              </a:lnSpc>
            </a:pPr>
            <a:r>
              <a:rPr lang="it" sz="1100">
                <a:latin typeface="Palatino Linotype"/>
              </a:rPr>
              <a:t>Questo esige che noi, appena terminata la Messa, ci diamo da fare a realizzare, ciascuno secondo la propria condizione, ciò che abbiamo significato; che realmente ci impegniamo ad offrire ai fratelli il nostro «corpo» cioè il tempo, le energie, l'attenzione, in una parola, la nostra vita. Altrimenti, tutto resta parola vuota, anche menzogna.</a:t>
            </a:r>
          </a:p>
          <a:p>
            <a:pPr algn="just" marL="12700" marR="12700" indent="177800">
              <a:lnSpc>
                <a:spcPts val="1248"/>
              </a:lnSpc>
            </a:pPr>
            <a:r>
              <a:rPr lang="it" sz="1100">
                <a:latin typeface="Palatino Linotype"/>
              </a:rPr>
              <a:t>La comunità dei consacrati è un gruppo di persone pronto a «dare il corpo e il sangue» nella missione richiesta dalla propria identità carismatica. È ima comunità che entra nell'atteggiamento di dare ai fratelli, come Gesù sulla croce, il «corpo», cioè il tempo, le energie, i talenti, l'affetto, la competenza professionale, in una parola la propria vita; e che versa il «sangue» attraverso l'offerta della propria morte, non necessariamente quella fisica. Grazie aH'Eucaristia, non ci sono più vite inutili al mondo.</a:t>
            </a:r>
          </a:p>
          <a:p>
            <a:pPr algn="just" marL="12700" marR="12700" indent="177800">
              <a:lnSpc>
                <a:spcPts val="1248"/>
              </a:lnSpc>
            </a:pPr>
            <a:r>
              <a:rPr lang="it" sz="1100">
                <a:latin typeface="Palatino Linotype"/>
              </a:rPr>
              <a:t>Come Gesù rimane uno nella frazione del pane, così una vita spesa in questo modo è unitaria, non dispersiva. Il segreto è offrirsi completamente, non trattenendo nulla coscientemente per sé. Ciò che uno trattiene è perduto e inquina il resto.</a:t>
            </a:r>
          </a:p>
          <a:p>
            <a:pPr algn="just" marL="12700" marR="12700" indent="177800">
              <a:lnSpc>
                <a:spcPts val="1248"/>
              </a:lnSpc>
            </a:pPr>
            <a:r>
              <a:rPr lang="it" sz="1100">
                <a:latin typeface="Palatino Linotype"/>
              </a:rPr>
              <a:t>Si profila un concreto cammino di spiritualità fatto di atteggiamenti che, mentre trova nell'Eucaristia una sorgente efficace di ispirazione e di forza, dà alle celebrazioni una qualità e un'efficacia particolare per la formazione e la crescita della comunità religiosa. Si trovano stimoli per superare l'individualismo e alimentare il senso di appartenenza alla comunità, per accogliere la fatica del confronto e della dipendenza reciproca nelle relazioni quotidiane, per protendersi alla ricerca della volontà di Dio, per vivere la missione così come si viene configurando «qui e per me», per attuare in comunione col Cristo crocifisso un progressivo abbandono e svuotamento nella carità e nella gioia.</a:t>
            </a:r>
          </a:p>
          <a:p>
            <a:pPr algn="just" marL="12700" marR="12700" indent="177800">
              <a:lnSpc>
                <a:spcPts val="1248"/>
              </a:lnSpc>
            </a:pPr>
            <a:r>
              <a:rPr lang="it" sz="1100">
                <a:latin typeface="Palatino Linotype"/>
              </a:rPr>
              <a:t>La forza per fare questa offerta totale ci viene dallo Spirito Santo, origine di ogni movimento di donazione. Egli è il «Dono», o meglio, «il donarsi»: nella Trinità è il donarsi del Padre al Figlio e del Figlio al Padre; nella storia è il donarsi di Dio a noi e di noi a Dio. Fu Lui a creare nel cuore del Verbo incarnato quella «spinta» che lo condusse ad offrirsi per noi al Padre. Ed è ancora a Lui che la liturgia chiede, nella Messa, di «fare di noi un sacrificio perenne a Dio gradito».</a:t>
            </a:r>
          </a:p>
        </p:txBody>
      </p:sp>
      <p:sp>
        <p:nvSpPr>
          <p:cNvPr id="3" name=""/>
          <p:cNvSpPr/>
          <p:nvPr/>
        </p:nvSpPr>
        <p:spPr>
          <a:xfrm>
            <a:off x="4322064" y="7010400"/>
            <a:ext cx="161544" cy="128016"/>
          </a:xfrm>
          <a:prstGeom prst="rect">
            <a:avLst/>
          </a:prstGeom>
        </p:spPr>
        <p:txBody>
          <a:bodyPr lIns="0" tIns="0" rIns="0" bIns="0">
            <a:noAutofit/>
          </a:bodyPr>
          <a:p>
            <a:pPr marL="25400" indent="0"/>
            <a:r>
              <a:rPr lang="it" sz="1000">
                <a:latin typeface="Palatino Linotype"/>
              </a:rPr>
              <a:t>57</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03504" y="548640"/>
            <a:ext cx="3974592" cy="6361176"/>
          </a:xfrm>
          <a:prstGeom prst="rect">
            <a:avLst/>
          </a:prstGeom>
        </p:spPr>
        <p:txBody>
          <a:bodyPr lIns="0" tIns="0" rIns="0" bIns="0">
            <a:noAutofit/>
          </a:bodyPr>
          <a:p>
            <a:pPr algn="just" marL="12700" indent="0">
              <a:spcAft>
                <a:spcPts val="1050"/>
              </a:spcAft>
            </a:pPr>
            <a:r>
              <a:rPr lang="it" b="1" sz="1100">
                <a:latin typeface="Arial"/>
              </a:rPr>
              <a:t>3. L’Eucaristia fa la Chiesa attraverso la comunione</a:t>
            </a:r>
          </a:p>
          <a:p>
            <a:pPr algn="just" marL="12700" indent="177800">
              <a:lnSpc>
                <a:spcPts val="1236"/>
              </a:lnSpc>
            </a:pPr>
            <a:r>
              <a:rPr lang="it" sz="1100">
                <a:latin typeface="Palatino Linotype"/>
              </a:rPr>
              <a:t>Scriveva san Leone Magno: «La nostra partecipazione al corpo e al sangue di Cristo non tende ad altro che a farci diventare quello che mangiamo» (</a:t>
            </a:r>
            <a:r>
              <a:rPr lang="it" b="1" i="1" sz="950">
                <a:latin typeface="Palatino Linotype"/>
              </a:rPr>
              <a:t>Sermone XII sulla Passione, 7).</a:t>
            </a:r>
            <a:r>
              <a:rPr lang="it" sz="1100">
                <a:latin typeface="Palatino Linotype"/>
              </a:rPr>
              <a:t> Del resto lo ha detto Gesù: «Come il Padre, che ha la vita, ha mandato me e</a:t>
            </a:r>
          </a:p>
          <a:p>
            <a:pPr algn="just" marL="12700" indent="0">
              <a:lnSpc>
                <a:spcPts val="1236"/>
              </a:lnSpc>
            </a:pPr>
            <a:r>
              <a:rPr lang="it" sz="1100">
                <a:latin typeface="Palatino Linotype"/>
              </a:rPr>
              <a:t>io vivo per il Padre, così anche colui che mangia di me vivrà per me» </a:t>
            </a:r>
            <a:r>
              <a:rPr lang="it" b="1" i="1" sz="950">
                <a:latin typeface="Palatino Linotype"/>
              </a:rPr>
              <a:t>(Gv</a:t>
            </a:r>
            <a:r>
              <a:rPr lang="it" sz="1100">
                <a:latin typeface="Palatino Linotype"/>
              </a:rPr>
              <a:t> 6,57).</a:t>
            </a:r>
          </a:p>
          <a:p>
            <a:pPr algn="just" marL="12700" indent="177800">
              <a:lnSpc>
                <a:spcPts val="1236"/>
              </a:lnSpc>
            </a:pPr>
            <a:r>
              <a:rPr lang="it" sz="1100">
                <a:latin typeface="Palatino Linotype"/>
              </a:rPr>
              <a:t>Nelle catechesi attribuite a san Cirillo di Gerusalemme, leggiamo: «Sotto la specie del pane ti è dato il corpo e sotto quella del vino il sangue, affinché reso partecipe del corpo e del sangue di Cristo tu divenga </a:t>
            </a:r>
            <a:r>
              <a:rPr lang="it" b="1" i="1" sz="950">
                <a:latin typeface="Palatino Linotype"/>
              </a:rPr>
              <a:t>concorporeo</a:t>
            </a:r>
            <a:r>
              <a:rPr lang="it" sz="1100">
                <a:latin typeface="Palatino Linotype"/>
              </a:rPr>
              <a:t> e </a:t>
            </a:r>
            <a:r>
              <a:rPr lang="it" b="1" i="1" sz="950">
                <a:latin typeface="Palatino Linotype"/>
              </a:rPr>
              <a:t>consanguineo</a:t>
            </a:r>
            <a:r>
              <a:rPr lang="it" sz="1100">
                <a:latin typeface="Palatino Linotype"/>
              </a:rPr>
              <a:t> con lui» </a:t>
            </a:r>
            <a:r>
              <a:rPr lang="it" b="1" i="1" sz="950">
                <a:latin typeface="Palatino Linotype"/>
              </a:rPr>
              <a:t>(Catechesi mistagogiche,</a:t>
            </a:r>
            <a:r>
              <a:rPr lang="it" sz="1100">
                <a:latin typeface="Palatino Linotype"/>
              </a:rPr>
              <a:t> IV, 3). È un linguaggio ardito, ma i Padri sapevano di non esagerare. Certo, siamo su un piano simbolico, nel senso che elementi fisici significano e operano qualcosa di grande a un livello spirituale: «Chi si unisce al Signore forma con lui un solo spirito» </a:t>
            </a:r>
            <a:r>
              <a:rPr lang="it" b="1" i="1" sz="950">
                <a:latin typeface="Palatino Linotype"/>
              </a:rPr>
              <a:t>(ICor</a:t>
            </a:r>
            <a:r>
              <a:rPr lang="it" sz="1100">
                <a:latin typeface="Palatino Linotype"/>
              </a:rPr>
              <a:t> 6,17).</a:t>
            </a:r>
          </a:p>
          <a:p>
            <a:pPr algn="just" marL="12700" indent="177800">
              <a:lnSpc>
                <a:spcPts val="1236"/>
              </a:lnSpc>
            </a:pPr>
            <a:r>
              <a:rPr lang="it" sz="1100">
                <a:latin typeface="Palatino Linotype"/>
              </a:rPr>
              <a:t>La forza della comunione eucaristica risiede qui: in essa noi diventiamo un solo spirito con Gesù e questo «solo spirito» è lo Spirito Santo. Nel sacramento si rinnova, ogni volta, ciò che avvenne ima volta sola nella storia. Al momento della nascita, è lo Spirito Santo che dona al mondo il Cristo (Maria concepì infatti per opera dello Spirito Santo). Al momento della morte, è Cristo che dona al mondo lo Spirito Santo (morendo «emise lo Spirito»). Similmente neH'Eucaristia: nella consacrazione lo Spirito Santo ci dona Cristo e nella comunione Cristo ci dona lo Spirito Santo.</a:t>
            </a:r>
          </a:p>
          <a:p>
            <a:pPr algn="just" marL="12700" indent="177800">
              <a:lnSpc>
                <a:spcPts val="1236"/>
              </a:lnSpc>
            </a:pPr>
            <a:r>
              <a:rPr lang="it" sz="1100">
                <a:latin typeface="Palatino Linotype"/>
              </a:rPr>
              <a:t>Lo Spirito Santo è colui che opera la nostra intimità con Dio, dice San Basilio </a:t>
            </a:r>
            <a:r>
              <a:rPr lang="it" b="1" i="1" sz="950">
                <a:latin typeface="Palatino Linotype"/>
              </a:rPr>
              <a:t>(Sullo Spirito Santo,</a:t>
            </a:r>
            <a:r>
              <a:rPr lang="it" sz="1100">
                <a:latin typeface="Palatino Linotype"/>
              </a:rPr>
              <a:t> XIX, 49). Ireneo aggiunge che</a:t>
            </a:r>
          </a:p>
          <a:p>
            <a:pPr algn="just" marL="12700" indent="0">
              <a:lnSpc>
                <a:spcPts val="1236"/>
              </a:lnSpc>
            </a:pPr>
            <a:r>
              <a:rPr lang="it" sz="1100">
                <a:latin typeface="Palatino Linotype"/>
              </a:rPr>
              <a:t>lo Spirito Santo è «la nostra stessa comunione con Cristo» </a:t>
            </a:r>
            <a:r>
              <a:rPr lang="it" b="1" i="1" sz="950">
                <a:latin typeface="Palatino Linotype"/>
              </a:rPr>
              <a:t>(Adver-sus Haereses,</a:t>
            </a:r>
            <a:r>
              <a:rPr lang="it" sz="1100">
                <a:latin typeface="Palatino Linotype"/>
              </a:rPr>
              <a:t> IH, 24,1). Egli è la stessa «immediatezza» del nostro rapporto con Cristo.</a:t>
            </a:r>
          </a:p>
          <a:p>
            <a:pPr algn="just" marL="12700" indent="177800">
              <a:lnSpc>
                <a:spcPts val="1236"/>
              </a:lnSpc>
            </a:pPr>
            <a:r>
              <a:rPr lang="it" sz="1100">
                <a:latin typeface="Palatino Linotype"/>
              </a:rPr>
              <a:t>Nella comunione Gesù viene a noi come colui che </a:t>
            </a:r>
            <a:r>
              <a:rPr lang="it" b="1" i="1" sz="950">
                <a:latin typeface="Palatino Linotype"/>
              </a:rPr>
              <a:t>ora,</a:t>
            </a:r>
            <a:r>
              <a:rPr lang="it" sz="1100">
                <a:latin typeface="Palatino Linotype"/>
              </a:rPr>
              <a:t> consumato il suo sacrificio incruento sull'altare, di nuovo «emette</a:t>
            </a:r>
          </a:p>
          <a:p>
            <a:pPr algn="just" marL="12700" indent="0">
              <a:lnSpc>
                <a:spcPts val="1236"/>
              </a:lnSpc>
            </a:pPr>
            <a:r>
              <a:rPr lang="it" sz="1100">
                <a:latin typeface="Palatino Linotype"/>
              </a:rPr>
              <a:t>lo Spirito» </a:t>
            </a:r>
            <a:r>
              <a:rPr lang="it" b="1" i="1" sz="950">
                <a:latin typeface="Palatino Linotype"/>
              </a:rPr>
              <a:t>(Gv</a:t>
            </a:r>
            <a:r>
              <a:rPr lang="it" sz="1100">
                <a:latin typeface="Palatino Linotype"/>
              </a:rPr>
              <a:t> 19,30). In tal modo Gesù ci fa partecipi della sua unzione spirituale. Noi ci immergiamo in essa: «Cristo si riversa in noi e con noi si fonde mutandoci e trasformandoci in sé, come una goccia d'acqua versata in un infinito oceano di unguento profumato. Questi sono gli effetti che un tale unguento produce in coloro che lo incontrano: non si limita a renderli semplicemente profumati, neppure fa soltanto respirare ad essi quel profumo, ma</a:t>
            </a:r>
          </a:p>
        </p:txBody>
      </p:sp>
      <p:sp>
        <p:nvSpPr>
          <p:cNvPr id="3" name=""/>
          <p:cNvSpPr/>
          <p:nvPr/>
        </p:nvSpPr>
        <p:spPr>
          <a:xfrm>
            <a:off x="585216" y="6998208"/>
            <a:ext cx="158496" cy="128016"/>
          </a:xfrm>
          <a:prstGeom prst="rect">
            <a:avLst/>
          </a:prstGeom>
        </p:spPr>
        <p:txBody>
          <a:bodyPr lIns="0" tIns="0" rIns="0" bIns="0">
            <a:noAutofit/>
          </a:bodyPr>
          <a:p>
            <a:pPr marL="25400" indent="0"/>
            <a:r>
              <a:rPr lang="it" sz="1000">
                <a:latin typeface="Palatino Linotype"/>
              </a:rPr>
              <a:t>58</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2064" y="560832"/>
            <a:ext cx="3965448" cy="6367272"/>
          </a:xfrm>
          <a:prstGeom prst="rect">
            <a:avLst/>
          </a:prstGeom>
        </p:spPr>
        <p:txBody>
          <a:bodyPr lIns="0" tIns="0" rIns="0" bIns="0">
            <a:noAutofit/>
          </a:bodyPr>
          <a:p>
            <a:pPr algn="just" marL="12700" indent="0">
              <a:lnSpc>
                <a:spcPts val="1248"/>
              </a:lnSpc>
            </a:pPr>
            <a:r>
              <a:rPr lang="it" sz="1100">
                <a:latin typeface="Palatino Linotype"/>
              </a:rPr>
              <a:t>trasforma la loro stessa sostanza nel profumo di quell'unguento che per noi si è effuso: siamo il buon profumo di Cristo» (Nicola Cabasilas).</a:t>
            </a:r>
          </a:p>
          <a:p>
            <a:pPr algn="just" marL="12700" marR="12700" indent="177800">
              <a:lnSpc>
                <a:spcPts val="1248"/>
              </a:lnSpc>
            </a:pPr>
            <a:r>
              <a:rPr lang="it" sz="1100">
                <a:latin typeface="Palatino Linotype"/>
              </a:rPr>
              <a:t>San Tommaso d'Aquino lo esprime in termini più razionali dicendo che l'Eucaristia è «il sacramento dell'amore», </a:t>
            </a:r>
            <a:r>
              <a:rPr lang="it" b="1" i="1" sz="950">
                <a:latin typeface="Palatino Linotype"/>
              </a:rPr>
              <a:t>sacramentum caritatis.</a:t>
            </a:r>
            <a:r>
              <a:rPr lang="it" sz="1100">
                <a:latin typeface="Palatino Linotype"/>
              </a:rPr>
              <a:t> Egli spiega: l'unione con Cristo, che è vivente, non può avvenire altrimenti che nell'amore; l'amore infatti è l'unica realtà grazie alla quale due distinti esseri viventi, rimanendo ognuno nel proprio essere, possono unirsi per formare ima cosa sola. Se</a:t>
            </a:r>
          </a:p>
          <a:p>
            <a:pPr algn="just" marL="12700" marR="12700" indent="0">
              <a:lnSpc>
                <a:spcPts val="1248"/>
              </a:lnSpc>
            </a:pPr>
            <a:r>
              <a:rPr lang="it" sz="1100">
                <a:latin typeface="Palatino Linotype"/>
              </a:rPr>
              <a:t>lo Spirito Santo viene chiamato «la stessa comunione con Cristo» è proprio perché egli è l'Amore stesso di Dio.</a:t>
            </a:r>
          </a:p>
          <a:p>
            <a:pPr algn="just" marL="12700" marR="12700" indent="177800">
              <a:lnSpc>
                <a:spcPts val="1248"/>
              </a:lnSpc>
            </a:pPr>
            <a:r>
              <a:rPr lang="it" sz="1100">
                <a:latin typeface="Palatino Linotype"/>
              </a:rPr>
              <a:t>Attraverso Gesù e il suo Spirito, nella comunione eucaristica, noi attingiamo anche il Padre. Nella preghiera sacerdotale Gesù chiede al Padre: «Che siano come noi una cosa sola. Io in loro e tu in me» </a:t>
            </a:r>
            <a:r>
              <a:rPr lang="it" b="1" i="1" sz="950">
                <a:latin typeface="Palatino Linotype"/>
              </a:rPr>
              <a:t>(Gv</a:t>
            </a:r>
            <a:r>
              <a:rPr lang="it" sz="1100">
                <a:latin typeface="Palatino Linotype"/>
              </a:rPr>
              <a:t> 17,23). Non si può ricevere il Figlio senza ricevere, con lui, anche il Padre.</a:t>
            </a:r>
          </a:p>
          <a:p>
            <a:pPr algn="just" marL="12700" marR="12700" indent="177800">
              <a:lnSpc>
                <a:spcPts val="1248"/>
              </a:lnSpc>
            </a:pPr>
            <a:r>
              <a:rPr lang="it" sz="1100">
                <a:latin typeface="Palatino Linotype"/>
              </a:rPr>
              <a:t>Nell'Eucaristia si realizza non solo l'aspetto verticale della comunione con Dio. Si realizza anche una comunione orizzontale con i fratelli.</a:t>
            </a:r>
          </a:p>
          <a:p>
            <a:pPr algn="just" marL="12700" marR="12700" indent="177800">
              <a:lnSpc>
                <a:spcPts val="1248"/>
              </a:lnSpc>
            </a:pPr>
            <a:r>
              <a:rPr lang="it" sz="1100">
                <a:latin typeface="Palatino Linotype"/>
              </a:rPr>
              <a:t>Scrive Paolo: «Il pane che noi spezziamo, non è forse comunione con il corpo di Cristo? Poiché c'è un solo pane, noi, pur essendo molti, siamo un corpo solo: tutti infatti partecipiamo dell'unico pane» </a:t>
            </a:r>
            <a:r>
              <a:rPr lang="it" b="1" i="1" sz="950">
                <a:latin typeface="Palatino Linotype"/>
              </a:rPr>
              <a:t>(ICor</a:t>
            </a:r>
            <a:r>
              <a:rPr lang="it" sz="1100">
                <a:latin typeface="Palatino Linotype"/>
              </a:rPr>
              <a:t> 10,16-17). In questo passo ricorre due volte la parola «corpo». La prima volta essa designa il corpo reale di Cristo; la seconda volta il suo corpo mistico che è la Chiesa.</a:t>
            </a:r>
          </a:p>
          <a:p>
            <a:pPr algn="just" marL="12700" marR="12700" indent="177800">
              <a:lnSpc>
                <a:spcPts val="1248"/>
              </a:lnSpc>
            </a:pPr>
            <a:r>
              <a:rPr lang="it" sz="1100">
                <a:latin typeface="Palatino Linotype"/>
              </a:rPr>
              <a:t>Il corpo di Cristo che è la Chiesa (la comunità religiosa) si è formato a somiglianza del pane eucaristico: è passato attraverso le stesse vicissitudini. Ciò che i segni del pane e del vino esprimono sul piano visibile - l'unità di più chicchi di frumento e di una molteplicità di acini d'uva - il sacramento lo realizza sul piano interiore e spirituale.</a:t>
            </a:r>
          </a:p>
          <a:p>
            <a:pPr algn="just" marL="12700" marR="12700" indent="177800">
              <a:lnSpc>
                <a:spcPts val="1248"/>
              </a:lnSpc>
            </a:pPr>
            <a:r>
              <a:rPr lang="it" sz="1100">
                <a:latin typeface="Palatino Linotype"/>
              </a:rPr>
              <a:t>«Lo realizza»: non da solo, automaticamente, ma con il nostro impegno. Io non posso più disinteressarmi del fratello nell'accostarmi all'Eucaristia; non posso rifiutarlo senza rifiutare Cristo stesso e staccarmi dall'unità. Di qui scaturisce una feconda operosità, fatta di gesti di carità, di atteggiamenti di fraternità viva e fresca di perdono, di correzione fraterna, di dialogo, di crescita relazionale..., che costruiscono la comunità fraterna.</a:t>
            </a:r>
          </a:p>
          <a:p>
            <a:pPr algn="just" marL="12700" marR="12700" indent="177800">
              <a:lnSpc>
                <a:spcPts val="1248"/>
              </a:lnSpc>
            </a:pPr>
            <a:r>
              <a:rPr lang="it" sz="1100">
                <a:latin typeface="Palatino Linotype"/>
              </a:rPr>
              <a:t>Il Cristo che viene a me nella comunione è quello stesso Cristo indiviso che va al fratello che sta accanto a me; egli ci lega gli uni</a:t>
            </a:r>
          </a:p>
        </p:txBody>
      </p:sp>
      <p:sp>
        <p:nvSpPr>
          <p:cNvPr id="3" name=""/>
          <p:cNvSpPr/>
          <p:nvPr/>
        </p:nvSpPr>
        <p:spPr>
          <a:xfrm>
            <a:off x="4331208" y="7025640"/>
            <a:ext cx="158496" cy="128016"/>
          </a:xfrm>
          <a:prstGeom prst="rect">
            <a:avLst/>
          </a:prstGeom>
        </p:spPr>
        <p:txBody>
          <a:bodyPr lIns="0" tIns="0" rIns="0" bIns="0">
            <a:noAutofit/>
          </a:bodyPr>
          <a:p>
            <a:pPr marL="25400" indent="0"/>
            <a:r>
              <a:rPr lang="it" sz="1000">
                <a:latin typeface="Palatino Linotype"/>
              </a:rPr>
              <a:t>59</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1792" y="560832"/>
            <a:ext cx="3974592" cy="4297680"/>
          </a:xfrm>
          <a:prstGeom prst="rect">
            <a:avLst/>
          </a:prstGeom>
        </p:spPr>
        <p:txBody>
          <a:bodyPr lIns="0" tIns="0" rIns="0" bIns="0">
            <a:noAutofit/>
          </a:bodyPr>
          <a:p>
            <a:pPr algn="just" marL="12700" marR="12700" indent="0">
              <a:lnSpc>
                <a:spcPts val="1236"/>
              </a:lnSpc>
            </a:pPr>
            <a:r>
              <a:rPr lang="it" sz="1100">
                <a:latin typeface="Palatino Linotype"/>
              </a:rPr>
              <a:t>agli altri nell'istante stesso in cui ci lega a sé. I primi cristiani erano «uniti nella frazione del pane» </a:t>
            </a:r>
            <a:r>
              <a:rPr lang="it" b="1" i="1" sz="950">
                <a:latin typeface="Palatino Linotype"/>
              </a:rPr>
              <a:t>(At</a:t>
            </a:r>
            <a:r>
              <a:rPr lang="it" sz="1100">
                <a:latin typeface="Palatino Linotype"/>
              </a:rPr>
              <a:t> 2,42). Un paradosso: noi siamo uniti nel dividere - o meglio nel «condividere» - lo stesso pane. Non si può avere un pane se i chicchi che lo compongono non sono stati prima «macinati». Per essere «macinati» non c'è niente di più efficace della carità fraterna.</a:t>
            </a:r>
          </a:p>
          <a:p>
            <a:pPr algn="just" marR="12700" indent="177800">
              <a:lnSpc>
                <a:spcPts val="1236"/>
              </a:lnSpc>
            </a:pPr>
            <a:r>
              <a:rPr lang="it" sz="1100">
                <a:latin typeface="Palatino Linotype"/>
              </a:rPr>
              <a:t>Allora comprendiamo che cosa significa dire </a:t>
            </a:r>
            <a:r>
              <a:rPr lang="it" b="1" i="1" sz="950">
                <a:latin typeface="Palatino Linotype"/>
              </a:rPr>
              <a:t>Amen</a:t>
            </a:r>
            <a:r>
              <a:rPr lang="it" sz="1100">
                <a:latin typeface="Palatino Linotype"/>
              </a:rPr>
              <a:t> e a chi lo diciamo al momento della comunione. Viene proclamato: «Il corpo di Cristo!» e noi rispondiamo </a:t>
            </a:r>
            <a:r>
              <a:rPr lang="it" b="1" i="1" sz="950">
                <a:latin typeface="Palatino Linotype"/>
              </a:rPr>
              <a:t>Amen</a:t>
            </a:r>
            <a:r>
              <a:rPr lang="it" sz="1100">
                <a:latin typeface="Palatino Linotype"/>
              </a:rPr>
              <a:t> al corpo santissimo di Gesù nato da Maria e morto per noi, ma diciamo </a:t>
            </a:r>
            <a:r>
              <a:rPr lang="it" b="1" i="1" sz="950">
                <a:latin typeface="Palatino Linotype"/>
              </a:rPr>
              <a:t>Amen</a:t>
            </a:r>
            <a:r>
              <a:rPr lang="it" sz="1100">
                <a:latin typeface="Palatino Linotype"/>
              </a:rPr>
              <a:t> anche al suo corpo mistico che è la Chiesa e che sono, concretamente, i fratelli che ci stanno intorno nella vita o nella mensa eucaristica.</a:t>
            </a:r>
          </a:p>
          <a:p>
            <a:pPr algn="just" marR="12700" indent="177800">
              <a:lnSpc>
                <a:spcPts val="1236"/>
              </a:lnSpc>
              <a:spcAft>
                <a:spcPts val="1680"/>
              </a:spcAft>
            </a:pPr>
            <a:r>
              <a:rPr lang="it" sz="1100">
                <a:latin typeface="Palatino Linotype"/>
              </a:rPr>
              <a:t>Non possiamo separare i due corpi e accogliere l'uno senza l'altro. Non ci costerà molto dire il nostro </a:t>
            </a:r>
            <a:r>
              <a:rPr lang="it" b="1" i="1" sz="950">
                <a:latin typeface="Palatino Linotype"/>
              </a:rPr>
              <a:t>Amen</a:t>
            </a:r>
            <a:r>
              <a:rPr lang="it" sz="1100">
                <a:latin typeface="Palatino Linotype"/>
              </a:rPr>
              <a:t> a molti dei fratelli. Ma ci sarà sempre, tra loro, qualcuno che ci fa soffrire; qualcuno che si oppone a noi, che ci critica, ci calunnia. Dire </a:t>
            </a:r>
            <a:r>
              <a:rPr lang="it" b="1" i="1" sz="950">
                <a:latin typeface="Palatino Linotype"/>
              </a:rPr>
              <a:t>Amen</a:t>
            </a:r>
            <a:r>
              <a:rPr lang="it" sz="1100">
                <a:latin typeface="Palatino Linotype"/>
              </a:rPr>
              <a:t> in questo caso è più difficile, ma nasconde una grazia speciale. C'è anzi ima sorta di segreto in questo gesto. Quando desideriamo realizzare una comunione più intima con Gesù, o abbiamo bisogno di un perdono o di una grazia particolare da lui, questo è il modo per ottenerlo: accogliere Gesù nella comunione, insieme con «quel» fratello o «quei» fratelli. Questo gesto piace a Gesù perché egli sa che, per farlo, dobbiamo un po' morire con Lui. E poi, in quel momento, noi con Lui, costruiamo la Chiesa e la comunità religiosa.</a:t>
            </a:r>
          </a:p>
          <a:p>
            <a:pPr algn="just" indent="0">
              <a:spcAft>
                <a:spcPts val="1050"/>
              </a:spcAft>
            </a:pPr>
            <a:r>
              <a:rPr lang="it" b="1" sz="1100">
                <a:latin typeface="Arial"/>
              </a:rPr>
              <a:t>4. L’Eucaristia fa la Chiesa attraverso la contemplazione</a:t>
            </a:r>
          </a:p>
        </p:txBody>
      </p:sp>
      <p:sp>
        <p:nvSpPr>
          <p:cNvPr id="3" name=""/>
          <p:cNvSpPr/>
          <p:nvPr/>
        </p:nvSpPr>
        <p:spPr>
          <a:xfrm>
            <a:off x="621792" y="5007864"/>
            <a:ext cx="3974592" cy="1905000"/>
          </a:xfrm>
          <a:prstGeom prst="rect">
            <a:avLst/>
          </a:prstGeom>
        </p:spPr>
        <p:txBody>
          <a:bodyPr lIns="0" tIns="0" rIns="0" bIns="0">
            <a:noAutofit/>
          </a:bodyPr>
          <a:p>
            <a:pPr algn="just" marR="12700" indent="177800">
              <a:lnSpc>
                <a:spcPts val="1236"/>
              </a:lnSpc>
              <a:spcBef>
                <a:spcPts val="1050"/>
              </a:spcBef>
            </a:pPr>
            <a:r>
              <a:rPr lang="it" sz="1100">
                <a:latin typeface="Palatino Linotype"/>
              </a:rPr>
              <a:t>Eucaristia e contemplazione sono state viste come due vie distinte e quasi parallele alla santità cristiana. La prima, conosciuta come </a:t>
            </a:r>
            <a:r>
              <a:rPr lang="it" b="1" i="1" sz="950">
                <a:latin typeface="Palatino Linotype"/>
              </a:rPr>
              <a:t>via misterica</a:t>
            </a:r>
            <a:r>
              <a:rPr lang="it" sz="1100">
                <a:latin typeface="Palatino Linotype"/>
              </a:rPr>
              <a:t> od oggettiva, dà il primato ai sacramenti e soprattutto all'Eucaristia; la seconda, detta </a:t>
            </a:r>
            <a:r>
              <a:rPr lang="it" b="1" i="1" sz="950">
                <a:latin typeface="Palatino Linotype"/>
              </a:rPr>
              <a:t>via mistica</a:t>
            </a:r>
            <a:r>
              <a:rPr lang="it" sz="1100">
                <a:latin typeface="Palatino Linotype"/>
              </a:rPr>
              <a:t> o soggettiva, dà il primato alla contemplazione.</a:t>
            </a:r>
          </a:p>
          <a:p>
            <a:pPr algn="just" marR="12700" indent="177800">
              <a:lnSpc>
                <a:spcPts val="1236"/>
              </a:lnSpc>
            </a:pPr>
            <a:r>
              <a:rPr lang="it" sz="1100">
                <a:latin typeface="Palatino Linotype"/>
              </a:rPr>
              <a:t>Vi si è voluto vedere una diversificazione tra epoca patristica ed epoca moderna, tra spiritualità ortodossa e spiritualità occidentale. La spiritualità patristica - si dice - mantenutasi più fedelmente nell'ortodossia, si fonda di più sui santi misteri; quella occidentale invece, influenzata da alcuni grandi mistici moderni, si fonda di più sulla contemplazione o, come si esprime una di essi, santa Teresa d'Avila, sulla vita di orazione.</a:t>
            </a:r>
          </a:p>
        </p:txBody>
      </p:sp>
      <p:sp>
        <p:nvSpPr>
          <p:cNvPr id="4" name=""/>
          <p:cNvSpPr/>
          <p:nvPr/>
        </p:nvSpPr>
        <p:spPr>
          <a:xfrm>
            <a:off x="600456" y="7013448"/>
            <a:ext cx="158496" cy="128016"/>
          </a:xfrm>
          <a:prstGeom prst="rect">
            <a:avLst/>
          </a:prstGeom>
        </p:spPr>
        <p:txBody>
          <a:bodyPr lIns="0" tIns="0" rIns="0" bIns="0">
            <a:noAutofit/>
          </a:bodyPr>
          <a:p>
            <a:pPr marL="25400" indent="0"/>
            <a:r>
              <a:rPr lang="it" sz="1000">
                <a:latin typeface="Palatino Linotype"/>
              </a:rPr>
              <a:t>60</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60248" y="554736"/>
            <a:ext cx="3968496" cy="6367272"/>
          </a:xfrm>
          <a:prstGeom prst="rect">
            <a:avLst/>
          </a:prstGeom>
        </p:spPr>
        <p:txBody>
          <a:bodyPr lIns="0" tIns="0" rIns="0" bIns="0">
            <a:noAutofit/>
          </a:bodyPr>
          <a:p>
            <a:pPr algn="just" marL="12700" marR="12700" indent="177800">
              <a:lnSpc>
                <a:spcPts val="1248"/>
              </a:lnSpc>
            </a:pPr>
            <a:r>
              <a:rPr lang="it" sz="1100">
                <a:latin typeface="Palatino Linotype"/>
              </a:rPr>
              <a:t>Comunque stiano le cose, è importante riscoprire la sintesi che c'è stata fino alle soglie dell'epoca moderna. Sacramenti e vita di orazione non sono due vie diverse e alternative alla santificazione; sono intimamente legate ed interdipendenti. Uno dei compiti delle comunità di vita consacrata può essere individuato proprio nel fare sintesi tra le due vie della spiritualità cristiana.</a:t>
            </a:r>
          </a:p>
          <a:p>
            <a:pPr algn="just" marL="12700" marR="12700" indent="177800">
              <a:lnSpc>
                <a:spcPts val="1248"/>
              </a:lnSpc>
            </a:pPr>
            <a:r>
              <a:rPr lang="it" sz="1100">
                <a:latin typeface="Palatino Linotype"/>
              </a:rPr>
              <a:t>Alla base di tutto c'è la vita sacramentale, ci sono i misteri che ci mettono in contatto immediato e oggettivo con la salvezza operata da Dio in Gesù Cristo ima volta per tutte. Ma, da soli, essi non bastano a far progredire nella vita spirituale; è necessario che alla vita sacramentale si affianchi la vita interiore o di contemplazione. La contemplazione è il modo con cui noi «riceviamo» i misteri, il mezzo con cui li interiorizziamo e ci apriamo alla loro azione. È la via che permette alla grazia, ricevuta nei sacramenti, di plasmare il nostro universo interiore, cioè i pensieri, gli affetti, la volontà, la memoria.</a:t>
            </a:r>
          </a:p>
          <a:p>
            <a:pPr algn="just" marL="12700" marR="12700" indent="177800">
              <a:lnSpc>
                <a:spcPts val="1248"/>
              </a:lnSpc>
            </a:pPr>
            <a:r>
              <a:rPr lang="it" sz="1100">
                <a:latin typeface="Palatino Linotype"/>
              </a:rPr>
              <a:t>Solo dopo che la vita divina, venuta in noi tramite i sacramenti, è stata assimilata nella contemplazione, potrà esprimersi concretamente anche nelle azioni, cioè nell'esercizio delle virtù, in primo luogo della carità. La contemplazione è la via obbligata per passare dalla comunione con Cristo nella Messa all'imitazione di Cristo nella vita. Come perciò si parla di un'universale chiamata alla sanità di tutti i battezzati, allo stesso modo si deve parlare di un'universale chiamata di tutti i battezzati alla contemplazione.</a:t>
            </a:r>
          </a:p>
          <a:p>
            <a:pPr algn="just" marL="12700" marR="12700" indent="177800">
              <a:lnSpc>
                <a:spcPts val="1248"/>
              </a:lnSpc>
            </a:pPr>
            <a:r>
              <a:rPr lang="it" sz="1100">
                <a:latin typeface="Palatino Linotype"/>
              </a:rPr>
              <a:t>La via della santità cristiana va dai misteri alla contemplazione e dalla contemplazione all'azione. Il cosiddetto «primato della contemplazione sull'azione» non vuol dire che la contemplazione è "più grande" della pratica delle virtù e della vita attiva, ma che viene "prima", che ne è la sorgente.</a:t>
            </a:r>
          </a:p>
          <a:p>
            <a:pPr algn="just" marL="12700" marR="12700" indent="177800">
              <a:lnSpc>
                <a:spcPts val="1248"/>
              </a:lnSpc>
            </a:pPr>
            <a:r>
              <a:rPr lang="it" sz="1100">
                <a:latin typeface="Palatino Linotype"/>
              </a:rPr>
              <a:t>Una prima importante conseguenza di quanto si è detto è che, per assimilarci a Cristo, non basta mangiare il suo corpo e bere il suo sangue; occorre anche contemplare questo mistero. Pensiamo a Maria. Sant'Agostino dice di lei che «concepì il Verbo prima con la mente che con il corpo». Dopo l'incarnazione, ella era piena di Gesù non solo nel suo corpo ma anche nel suo spirito. Era piena di Gesù perché pensava a Gesù, attendeva Gesù, amava Gesù. Come ogni donna che attende un bimbo - ma in maniera tanto più perfetta - era tutta raccolta in se stessa. I suoi occhi guardavano più dentro che fuori, perché dentro era il suo tesoro, dentro portava il dolce segreto che la lasciava stupita e senza parole.</a:t>
            </a:r>
          </a:p>
        </p:txBody>
      </p:sp>
      <p:sp>
        <p:nvSpPr>
          <p:cNvPr id="3" name=""/>
          <p:cNvSpPr/>
          <p:nvPr/>
        </p:nvSpPr>
        <p:spPr>
          <a:xfrm>
            <a:off x="4285488" y="7016496"/>
            <a:ext cx="149352" cy="131064"/>
          </a:xfrm>
          <a:prstGeom prst="rect">
            <a:avLst/>
          </a:prstGeom>
        </p:spPr>
        <p:txBody>
          <a:bodyPr lIns="0" tIns="0" rIns="0" bIns="0">
            <a:noAutofit/>
          </a:bodyPr>
          <a:p>
            <a:pPr marL="25400" indent="0"/>
            <a:r>
              <a:rPr lang="it" sz="1000">
                <a:latin typeface="Palatino Linotype"/>
              </a:rPr>
              <a:t>61</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64464" y="554736"/>
            <a:ext cx="3974592" cy="6321552"/>
          </a:xfrm>
          <a:prstGeom prst="rect">
            <a:avLst/>
          </a:prstGeom>
        </p:spPr>
        <p:txBody>
          <a:bodyPr lIns="0" tIns="0" rIns="0" bIns="0">
            <a:noAutofit/>
          </a:bodyPr>
          <a:p>
            <a:pPr algn="just" marL="12700" marR="12700" indent="177800">
              <a:lnSpc>
                <a:spcPts val="1236"/>
              </a:lnSpc>
            </a:pPr>
            <a:r>
              <a:rPr lang="it" sz="1100">
                <a:latin typeface="Palatino Linotype"/>
              </a:rPr>
              <a:t>In ciò ella ci appare come il modello più perfetto di ciò che intendiamo per contemplazione eucaristica: così deve essere il cristiano che ha appena ricevuto Gesù nell'Eucaristia. Anche lui deve accogliere Cristo nella sua mente dopo averlo accolto nel suo corpo. E accogliere Cristo nella mente significa concretamente pensare a lui, avere lo sguardo rivolto a lui, ricordarsi di lui.</a:t>
            </a:r>
          </a:p>
          <a:p>
            <a:pPr algn="just" marL="12700" marR="12700" indent="177800">
              <a:lnSpc>
                <a:spcPts val="1236"/>
              </a:lnSpc>
            </a:pPr>
            <a:r>
              <a:rPr lang="it" sz="1100">
                <a:latin typeface="Palatino Linotype"/>
              </a:rPr>
              <a:t>Gesù ha detto: «Fate questo in memoria di me». Ebbene «fare memoria» ha anche questo significato: ricordare Gesù. Per secoli, le prime parole dopo la consacrazione furono: «Perciò, </a:t>
            </a:r>
            <a:r>
              <a:rPr lang="it" b="1" i="1" sz="950">
                <a:latin typeface="Palatino Linotype"/>
              </a:rPr>
              <a:t>ricordandoci (unde et memores</a:t>
            </a:r>
            <a:r>
              <a:rPr lang="it" sz="1100">
                <a:latin typeface="Palatino Linotype"/>
              </a:rPr>
              <a:t>), noi tuoi servi, della beata passione della risurrezione dai morti e della gloriosa ascensione di Gesù tuo Figlio...» </a:t>
            </a:r>
            <a:r>
              <a:rPr lang="it" b="1" i="1" sz="950">
                <a:latin typeface="Palatino Linotype"/>
              </a:rPr>
              <a:t>(Canone Romano</a:t>
            </a:r>
            <a:r>
              <a:rPr lang="it" sz="1100">
                <a:latin typeface="Palatino Linotype"/>
              </a:rPr>
              <a:t>). Siamo invitati come consacrati a valorizzare l'immenso potenziale spirituale racchiuso in questo «ricordo» di Gesù.</a:t>
            </a:r>
          </a:p>
          <a:p>
            <a:pPr algn="just" marL="12700" marR="12700" indent="177800">
              <a:lnSpc>
                <a:spcPts val="1236"/>
              </a:lnSpc>
            </a:pPr>
            <a:r>
              <a:rPr lang="it" sz="1100">
                <a:latin typeface="Palatino Linotype"/>
              </a:rPr>
              <a:t>Ci è possibile fare del ricordo di Gesù la nostra gioia e la nostra forza in questa terra di pellegrinaggio. Dobbiamo arrivare a dire a Gesù ciò che Isaia diceva a Dio: «Al tuo nome e al tuo ricordo si volge tutto il nostro desiderio» </a:t>
            </a:r>
            <a:r>
              <a:rPr lang="it" b="1" i="1" sz="950">
                <a:latin typeface="Palatino Linotype"/>
              </a:rPr>
              <a:t>(Is</a:t>
            </a:r>
            <a:r>
              <a:rPr lang="it" sz="1100">
                <a:latin typeface="Palatino Linotype"/>
              </a:rPr>
              <a:t> 26,8). Il ricordo, infatti, al suo affacciarsi alla mente, ha il potere di catalizzare tutto il nostro mondo interiore e di convogliarlo verso l'oggetto del ricordo, specialmente se questo non è una cosa ma una persona e una persona amata. Quando ima mamma si ricorda del suo bambino che ha dato alla luce da pochi giorni e che ha lasciato a casa, tutto dentro di lei vola verso la sua creatura, un impeto di tenerezza sale dalle sue viscere materne. Così è, sebbene in modo più spirituale, per i santi quando si ricordano di Dio: «Quando sul mio giaciglio di te mi ricordo e a te penso nelle veglie notturne... esulto di gioia all'ombra delle tue ali» </a:t>
            </a:r>
            <a:r>
              <a:rPr lang="it" b="1" i="1" sz="950">
                <a:latin typeface="Palatino Linotype"/>
              </a:rPr>
              <a:t>(Sai</a:t>
            </a:r>
            <a:r>
              <a:rPr lang="it" sz="1100">
                <a:latin typeface="Palatino Linotype"/>
              </a:rPr>
              <a:t> 63,7). Scrive sant'Agostino: «Dal tempo in cui ti ho conosciuto, tu dimori nella mia memoria ed è qui che io ti trovo quando mi ricordo e gioisco di te» </a:t>
            </a:r>
            <a:r>
              <a:rPr lang="it" b="1" i="1" sz="950">
                <a:latin typeface="Palatino Linotype"/>
              </a:rPr>
              <a:t>(Confessioni,</a:t>
            </a:r>
            <a:r>
              <a:rPr lang="it" sz="1100">
                <a:latin typeface="Palatino Linotype"/>
              </a:rPr>
              <a:t> X, 8-24).</a:t>
            </a:r>
          </a:p>
          <a:p>
            <a:pPr algn="just" marL="12700" marR="12700" indent="177800">
              <a:lnSpc>
                <a:spcPts val="1236"/>
              </a:lnSpc>
            </a:pPr>
            <a:r>
              <a:rPr lang="it" sz="1100">
                <a:latin typeface="Palatino Linotype"/>
              </a:rPr>
              <a:t>Ricordare è pensare con amore. Gesù attribuisce allo Spirito Santo il fatto che noi ci possiamo ricordare di lui (cf. </a:t>
            </a:r>
            <a:r>
              <a:rPr lang="it" b="1" i="1" sz="950">
                <a:latin typeface="Palatino Linotype"/>
              </a:rPr>
              <a:t>Gv</a:t>
            </a:r>
            <a:r>
              <a:rPr lang="it" sz="1100">
                <a:latin typeface="Palatino Linotype"/>
              </a:rPr>
              <a:t> 14,26). Secondo i Padri greci, il frutto spirituale dell'Eucaristia non è altro che la memoria continua di Gesù. È attraverso tale ricordo «assiduo» che Dio prende dimora nell'anima e la rende sua. Come consacrati dobbiamo arrivare al punto che il ricordo di Gesù circoli e si insinui nei nostri pensieri, affinché lo Spirito Santo ci renda operativamente tempio e dimora di Dio, trasfiguri il nostro quotidiano, dia efficacia al nostro servizio apostolico e costruisca la comunità.</a:t>
            </a:r>
          </a:p>
        </p:txBody>
      </p:sp>
      <p:sp>
        <p:nvSpPr>
          <p:cNvPr id="3" name=""/>
          <p:cNvSpPr/>
          <p:nvPr/>
        </p:nvSpPr>
        <p:spPr>
          <a:xfrm>
            <a:off x="646176" y="7010400"/>
            <a:ext cx="158496" cy="128016"/>
          </a:xfrm>
          <a:prstGeom prst="rect">
            <a:avLst/>
          </a:prstGeom>
        </p:spPr>
        <p:txBody>
          <a:bodyPr lIns="0" tIns="0" rIns="0" bIns="0">
            <a:noAutofit/>
          </a:bodyPr>
          <a:p>
            <a:pPr marL="25400" indent="0"/>
            <a:r>
              <a:rPr lang="it" sz="1000">
                <a:latin typeface="Palatino Linotype"/>
              </a:rPr>
              <a:t>62</a:t>
            </a:r>
          </a:p>
        </p:txBody>
      </p:sp>
    </p:spTree>
  </p:cSld>
  <p:clrMapOvr>
    <a:overrideClrMapping bg1="lt1" tx1="dk1" bg2="lt2" tx2="dk2" accent1="accent1" accent2="accent2" accent3="accent3" accent4="accent4" accent5="accent5" accent6="accent6" hlink="hlink" folHlink="folHlink"/>
  </p:clrMapOvr>
</p:sld>
</file>

<file path=ppt/slides/slide6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66344" y="536448"/>
            <a:ext cx="3968496" cy="6370320"/>
          </a:xfrm>
          <a:prstGeom prst="rect">
            <a:avLst/>
          </a:prstGeom>
        </p:spPr>
        <p:txBody>
          <a:bodyPr lIns="0" tIns="0" rIns="0" bIns="0">
            <a:noAutofit/>
          </a:bodyPr>
          <a:p>
            <a:pPr algn="just" marL="12700" marR="12700" indent="177800">
              <a:lnSpc>
                <a:spcPts val="1248"/>
              </a:lnSpc>
            </a:pPr>
            <a:r>
              <a:rPr lang="it" sz="1100">
                <a:latin typeface="Palatino Linotype"/>
              </a:rPr>
              <a:t>Una forma concreta di ricordo e di contemplazione è l'adorazione davanti al Santissimo Sacramento. È possibile contemplare Gesù-Eucaristia anche da lontano, nel tabernacolo della propria mente. Tuttavia la contemplazione fatta alla presenza reale di Cristo, davanti alle specie che lo contengono, in un luogo raccolto e già impregnato, per così dire, della presenza di lui, aggiunge qualcosa che ci è di grande aiuto.</a:t>
            </a:r>
          </a:p>
          <a:p>
            <a:pPr algn="just" marL="12700" marR="12700" indent="177800">
              <a:lnSpc>
                <a:spcPts val="1248"/>
              </a:lnSpc>
            </a:pPr>
            <a:r>
              <a:rPr lang="it" sz="1100">
                <a:latin typeface="Palatino Linotype"/>
              </a:rPr>
              <a:t>Sembrerebbe che, oggi, lo Spirito Santo spinga la Chiesa a riprendere certe forme di pietà eucaristica che erano divenute alquanto consunte a causa dell'abitudine e del ritualismo, ma in modo rinnovato, immettendo in esse l'accresciuta sensibilità biblica e liturgica acquistata nel frattempo dalla pietà cristiana.</a:t>
            </a:r>
          </a:p>
          <a:p>
            <a:pPr algn="just" marL="12700" marR="12700" indent="177800">
              <a:lnSpc>
                <a:spcPts val="1248"/>
              </a:lnSpc>
            </a:pPr>
            <a:r>
              <a:rPr lang="it" sz="1100">
                <a:latin typeface="Palatino Linotype"/>
              </a:rPr>
              <a:t>Si assiste alla rinascita di un profondo bisogno di adorazione eucaristica, di stare, come Maria di Befania, ai piedi del Maestro (cf </a:t>
            </a:r>
            <a:r>
              <a:rPr lang="it" b="1" i="1" sz="950">
                <a:latin typeface="Palatino Linotype"/>
              </a:rPr>
              <a:t>Le</a:t>
            </a:r>
            <a:r>
              <a:rPr lang="it" sz="1100">
                <a:latin typeface="Palatino Linotype"/>
              </a:rPr>
              <a:t> 10,19). Si sta riscoprendo che il corpo mistico di Cristo, che è la Chiesa, non può nascere e svilupparsi altrimenti che intorno al suo corpo reale che è l'Eucaristia.</a:t>
            </a:r>
          </a:p>
          <a:p>
            <a:pPr algn="just" marL="12700" marR="12700" indent="177800">
              <a:lnSpc>
                <a:spcPts val="1248"/>
              </a:lnSpc>
            </a:pPr>
            <a:r>
              <a:rPr lang="it" sz="1100">
                <a:latin typeface="Palatino Linotype"/>
              </a:rPr>
              <a:t>In questo senso si deve dire che l'Eucaristia fa la Chiesa attraverso la contemplazione. Stando calmi e silenziosi, possibilmente a lungo, davanti a Gesù nel sacramento, si percepiscono i suoi desideri a nostro riguardo, si depongono i propri progetti per fare spazio a quelli di Cristo. La luce di Dio penetra, a poco a poco, nel cuore e lo risana.</a:t>
            </a:r>
          </a:p>
          <a:p>
            <a:pPr algn="just" marL="12700" marR="12700" indent="177800">
              <a:lnSpc>
                <a:spcPts val="1248"/>
              </a:lnSpc>
            </a:pPr>
            <a:r>
              <a:rPr lang="it" sz="1100">
                <a:latin typeface="Palatino Linotype"/>
              </a:rPr>
              <a:t>La contemplazione eucaristica altro non è che la capacità, o meglio il dono, di saper stabilire un contatto da cuore a cuore con Gesù presente rea</a:t>
            </a:r>
            <a:r>
              <a:rPr lang="it" u="sng" sz="1100">
                <a:latin typeface="Palatino Linotype"/>
              </a:rPr>
              <a:t>lm</a:t>
            </a:r>
            <a:r>
              <a:rPr lang="it" sz="1100">
                <a:latin typeface="Palatino Linotype"/>
              </a:rPr>
              <a:t>ente nell'Ostia e, attraverso di Lui, elevarsi al Padre nello Spirito Santo. Tutto questo nel silenzio, sia esteriore che interiore. Il silenzio è lo sposo prediletto della contemplazione e la custodisce, come Giuseppe custodiva Maria.</a:t>
            </a:r>
          </a:p>
          <a:p>
            <a:pPr algn="just" marL="12700" marR="12700" indent="177800">
              <a:lnSpc>
                <a:spcPts val="1248"/>
              </a:lnSpc>
            </a:pPr>
            <a:r>
              <a:rPr lang="it" sz="1100">
                <a:latin typeface="Palatino Linotype"/>
              </a:rPr>
              <a:t>I grandi maestri di spirito hanno definito la contemplazione : «Uno sguardo libero, penetrante e immobile» (Ugo di San Vittore), oppure «Uno sguardo affettivo su Dio» (san Bonaventura). Faceva vera contemplazione quel contadino della parrocchia di Ars che passava ore e ore immobile in chiesa, con lo sguardo rivolto al tabernacolo e che, interrogato dal santo Curato che cosa facesse così tutto il giorno, rispose: «Niente, io guardo Lui e Lui guarda me!».</a:t>
            </a:r>
          </a:p>
          <a:p>
            <a:pPr algn="just" marL="12700" marR="12700" indent="177800">
              <a:lnSpc>
                <a:spcPts val="1248"/>
              </a:lnSpc>
            </a:pPr>
            <a:r>
              <a:rPr lang="it" sz="1100">
                <a:latin typeface="Palatino Linotype"/>
              </a:rPr>
              <a:t>Questo dice che la contemplazione cristiana non è mai a senso unico, né rivolta al «Nulla». Sono sempre due sguardi che s'incontrano: il nostro sguardo su Dio e lo sguardo di Dio su di noi. Se a volte si abbassa e viene meno il nostro sguardo, non viene mai</a:t>
            </a:r>
          </a:p>
        </p:txBody>
      </p:sp>
      <p:sp>
        <p:nvSpPr>
          <p:cNvPr id="3" name=""/>
          <p:cNvSpPr/>
          <p:nvPr/>
        </p:nvSpPr>
        <p:spPr>
          <a:xfrm>
            <a:off x="4291584" y="7001256"/>
            <a:ext cx="155448" cy="128016"/>
          </a:xfrm>
          <a:prstGeom prst="rect">
            <a:avLst/>
          </a:prstGeom>
        </p:spPr>
        <p:txBody>
          <a:bodyPr lIns="0" tIns="0" rIns="0" bIns="0">
            <a:noAutofit/>
          </a:bodyPr>
          <a:p>
            <a:pPr marL="25400" indent="0"/>
            <a:r>
              <a:rPr lang="it" sz="1000">
                <a:latin typeface="Palatino Linotype"/>
              </a:rPr>
              <a:t>63</a:t>
            </a:r>
          </a:p>
        </p:txBody>
      </p:sp>
    </p:spTree>
  </p:cSld>
  <p:clrMapOvr>
    <a:overrideClrMapping bg1="lt1" tx1="dk1" bg2="lt2" tx2="dk2" accent1="accent1" accent2="accent2" accent3="accent3" accent4="accent4" accent5="accent5" accent6="accent6" hlink="hlink" folHlink="folHlink"/>
  </p:clrMapOvr>
</p:sld>
</file>

<file path=ppt/slides/slide6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56844" y="536448"/>
            <a:ext cx="3970020" cy="3666744"/>
          </a:xfrm>
          <a:prstGeom prst="rect">
            <a:avLst/>
          </a:prstGeom>
        </p:spPr>
        <p:txBody>
          <a:bodyPr lIns="0" tIns="0" rIns="0" bIns="0">
            <a:noAutofit/>
          </a:bodyPr>
          <a:p>
            <a:pPr algn="just" marL="12700" marR="12700" indent="0">
              <a:lnSpc>
                <a:spcPts val="1248"/>
              </a:lnSpc>
            </a:pPr>
            <a:r>
              <a:rPr lang="it" sz="1100">
                <a:latin typeface="Palatino Linotype"/>
              </a:rPr>
              <a:t>meno quello di Dio. La contemplazione eucaristica non è dunque impedita dall'aridità che può sopravvenire. Basta dare ad essa un senso, rinunciando alla nostra soddisfazione derivante dal fervore, per far felice Lui e dire, con Charles De Foucauld: «La tua felicità, Gesù, mi basta!», cioè: mi basta che sia felice tu!</a:t>
            </a:r>
          </a:p>
          <a:p>
            <a:pPr algn="just" indent="177800">
              <a:lnSpc>
                <a:spcPts val="1248"/>
              </a:lnSpc>
            </a:pPr>
            <a:r>
              <a:rPr lang="it" sz="1100">
                <a:latin typeface="Palatino Linotype"/>
              </a:rPr>
              <a:t>Contemplando Gesù nel sacramento dell'altare, noi realizziamo la profezia fatta al momento della morte di Gesù in croce: «Guarderanno a colui che hanno trafitto» (Gì; 19,37). Anzi tale contemplazione è essa stessa profezia, perché anticipa ciò che faremo per sempre nella Gerusalemme celeste. È l'attività più escatologica e profetica che si possa compiere nella Chiesa. Alla fine non si immolerà più l'Agnello, né si mangeranno più le sue carni. Cesseranno cioè la consacrazione e la comunione; ma non cesserà la contemplazione dell'Agnello immolato per noi. Questo è ciò che i santi fanno nel cielo (cf </a:t>
            </a:r>
            <a:r>
              <a:rPr lang="it" b="1" i="1" sz="950">
                <a:latin typeface="Palatino Linotype"/>
              </a:rPr>
              <a:t>Ap</a:t>
            </a:r>
            <a:r>
              <a:rPr lang="it" sz="1100">
                <a:latin typeface="Palatino Linotype"/>
              </a:rPr>
              <a:t> 5,lss). Quando siamo davanti al tabernacolo, noi formiamo già un unico coro con la Chiesa di lassù: essi nella visione, noi nella fede.</a:t>
            </a:r>
          </a:p>
          <a:p>
            <a:pPr algn="just" indent="177800">
              <a:lnSpc>
                <a:spcPts val="1248"/>
              </a:lnSpc>
            </a:pPr>
            <a:r>
              <a:rPr lang="it" sz="1100">
                <a:latin typeface="Palatino Linotype"/>
              </a:rPr>
              <a:t>«Quando Mosè scese dal monte Sinai, non sapeva che la pelle del suo viso era diventata raggiante, poiché aveva conversato con lui» </a:t>
            </a:r>
            <a:r>
              <a:rPr lang="it" b="1" i="1" sz="950">
                <a:latin typeface="Palatino Linotype"/>
              </a:rPr>
              <a:t>(Es</a:t>
            </a:r>
            <a:r>
              <a:rPr lang="it" sz="1100">
                <a:latin typeface="Palatino Linotype"/>
              </a:rPr>
              <a:t> 34,29). Forse avverrà anche a noi che, tornando tra i fratelli dopo quei momenti, qualcuno vedrà che il nostro viso è diventato raggiante, poiché abbiamo contemplato il Signore.</a:t>
            </a:r>
          </a:p>
          <a:p>
            <a:pPr algn="just" indent="177800">
              <a:lnSpc>
                <a:spcPts val="1248"/>
              </a:lnSpc>
            </a:pPr>
            <a:r>
              <a:rPr lang="it" sz="1100">
                <a:latin typeface="Palatino Linotype"/>
              </a:rPr>
              <a:t>E sarà questo il dono più bello che potremo fare alla Chiesa!</a:t>
            </a:r>
          </a:p>
        </p:txBody>
      </p:sp>
      <p:sp>
        <p:nvSpPr>
          <p:cNvPr id="3" name=""/>
          <p:cNvSpPr/>
          <p:nvPr/>
        </p:nvSpPr>
        <p:spPr>
          <a:xfrm>
            <a:off x="640080" y="6992112"/>
            <a:ext cx="158496" cy="128016"/>
          </a:xfrm>
          <a:prstGeom prst="rect">
            <a:avLst/>
          </a:prstGeom>
        </p:spPr>
        <p:txBody>
          <a:bodyPr lIns="0" tIns="0" rIns="0" bIns="0">
            <a:noAutofit/>
          </a:bodyPr>
          <a:p>
            <a:pPr marL="12700" indent="0"/>
            <a:r>
              <a:rPr lang="it" sz="1000">
                <a:latin typeface="Palatino Linotype"/>
              </a:rPr>
              <a:t>64</a:t>
            </a:r>
          </a:p>
        </p:txBody>
      </p:sp>
    </p:spTree>
  </p:cSld>
  <p:clrMapOvr>
    <a:overrideClrMapping bg1="lt1" tx1="dk1" bg2="lt2" tx2="dk2" accent1="accent1" accent2="accent2" accent3="accent3" accent4="accent4" accent5="accent5" accent6="accent6" hlink="hlink" folHlink="folHlink"/>
  </p:clrMapOvr>
</p:sld>
</file>

<file path=ppt/slides/slide6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9016" y="658368"/>
            <a:ext cx="3965448" cy="6199632"/>
          </a:xfrm>
          <a:prstGeom prst="rect">
            <a:avLst/>
          </a:prstGeom>
        </p:spPr>
        <p:txBody>
          <a:bodyPr lIns="0" tIns="0" rIns="0" bIns="0">
            <a:noAutofit/>
          </a:bodyPr>
          <a:p>
            <a:pPr algn="ctr" marL="12700" indent="0">
              <a:spcAft>
                <a:spcPts val="840"/>
              </a:spcAft>
            </a:pPr>
            <a:r>
              <a:rPr lang="it" b="1" sz="900">
                <a:latin typeface="Palatino Linotype"/>
              </a:rPr>
              <a:t>Per una riflessione personale o condivisa</a:t>
            </a:r>
          </a:p>
          <a:p>
            <a:pPr algn="just" marL="101600" marR="127000" indent="190500">
              <a:lnSpc>
                <a:spcPts val="1248"/>
              </a:lnSpc>
            </a:pPr>
            <a:r>
              <a:rPr lang="it" b="1" sz="900">
                <a:latin typeface="Palatino Linotype"/>
              </a:rPr>
              <a:t>1.    In quali occasioni e in che modo possiamo valorizzare la celebrazione Eucaristica, coinvolgendo tutti i confratelli o le consorelle, per esprimere a favore della formazione e della crescita della comunità, quell’efficacia che essa ha oggettivamente per la presenza del Risorto?</a:t>
            </a:r>
          </a:p>
          <a:p>
            <a:pPr algn="just" marL="101600" marR="127000" indent="190500">
              <a:lnSpc>
                <a:spcPts val="1248"/>
              </a:lnSpc>
            </a:pPr>
            <a:r>
              <a:rPr lang="it" b="1" sz="900">
                <a:latin typeface="Palatino Linotype"/>
              </a:rPr>
              <a:t>2.    La via eucaristica per costruire comunione nella comunità e renderla testimonianza viva e concreta di fraternità, parte da una celebrazione che assume il vissuto relazionale concreto: com’è possibile far scaturire dalla comunione eucaristica, a livello personale e comunitario, una maggiore condivisione di gioie e dolori, efficaci gesti di accoglienza e di perdono, reali atteggiamenti di fraternità e di condivisione spirituale?</a:t>
            </a:r>
          </a:p>
          <a:p>
            <a:pPr algn="just" marL="101600" marR="127000" indent="190500">
              <a:lnSpc>
                <a:spcPts val="1248"/>
              </a:lnSpc>
            </a:pPr>
            <a:r>
              <a:rPr lang="it" b="1" sz="900">
                <a:latin typeface="Palatino Linotype"/>
              </a:rPr>
              <a:t>3.    Oggi, nel clima di frammentazione, agitazione e superficialità che caratterizza la società e tocca anche la Chiesa, i consacrati - in forza della loro vocazione a concentrarsi sull’essenziale - sono debitori alla Chiesa, al mondo e ai giovani di un “supplemento di contemplazione”: come recuperare la tradizione salesiana di pietà eucaristica in cui si esprimeva la tensione contemplativa e mistica salesiana?</a:t>
            </a:r>
          </a:p>
          <a:p>
            <a:pPr indent="0">
              <a:spcAft>
                <a:spcPts val="840"/>
              </a:spcAft>
            </a:pPr>
            <a:r>
              <a:rPr lang="it" sz="1000">
                <a:latin typeface="Corbel"/>
              </a:rPr>
              <a:t>_</a:t>
            </a:r>
          </a:p>
          <a:p>
            <a:pPr marL="12700" indent="0">
              <a:spcAft>
                <a:spcPts val="840"/>
              </a:spcAft>
            </a:pPr>
            <a:r>
              <a:rPr lang="it" i="1" sz="1100">
                <a:latin typeface="Arial"/>
              </a:rPr>
              <a:t>Letture e fonti</a:t>
            </a:r>
          </a:p>
          <a:p>
            <a:pPr algn="just" marL="12700" marR="12700" indent="177800">
              <a:lnSpc>
                <a:spcPts val="1200"/>
              </a:lnSpc>
            </a:pPr>
            <a:r>
              <a:rPr lang="it" b="1" sz="850">
                <a:latin typeface="Palatino Linotype"/>
              </a:rPr>
              <a:t>Sono stati citati: Agostino d'Ippona, </a:t>
            </a:r>
            <a:r>
              <a:rPr lang="it" b="1" i="1" sz="950">
                <a:latin typeface="Palatino Linotype"/>
              </a:rPr>
              <a:t>Sermoni per i tempi liturgici, </a:t>
            </a:r>
            <a:r>
              <a:rPr lang="it" sz="1100">
                <a:latin typeface="Palatino Linotype"/>
              </a:rPr>
              <a:t>Milano, Edizioni Paoline, 1994; </a:t>
            </a:r>
            <a:r>
              <a:rPr lang="it" b="1" sz="850">
                <a:latin typeface="Palatino Linotype"/>
              </a:rPr>
              <a:t>Leone Magno, </a:t>
            </a:r>
            <a:r>
              <a:rPr lang="it" b="1" i="1" sz="950">
                <a:latin typeface="Palatino Linotype"/>
              </a:rPr>
              <a:t>I sermoni sul mistero pasquale,</a:t>
            </a:r>
            <a:r>
              <a:rPr lang="it" sz="1100">
                <a:latin typeface="Palatino Linotype"/>
              </a:rPr>
              <a:t> </a:t>
            </a:r>
            <a:r>
              <a:rPr lang="it" b="1" sz="850">
                <a:latin typeface="Palatino Linotype"/>
              </a:rPr>
              <a:t>Bologna, </a:t>
            </a:r>
            <a:r>
              <a:rPr lang="it" sz="1100">
                <a:latin typeface="Palatino Linotype"/>
              </a:rPr>
              <a:t>EDB, 2000; </a:t>
            </a:r>
            <a:r>
              <a:rPr lang="it" b="1" sz="850">
                <a:latin typeface="Palatino Linotype"/>
              </a:rPr>
              <a:t>Cirillo di Gerusalemme, </a:t>
            </a:r>
            <a:r>
              <a:rPr lang="it" b="1" i="1" sz="950">
                <a:latin typeface="Palatino Linotype"/>
              </a:rPr>
              <a:t>Le catechesi. </a:t>
            </a:r>
            <a:r>
              <a:rPr lang="it" b="1" sz="850">
                <a:latin typeface="Palatino Linotype"/>
              </a:rPr>
              <a:t>Traduzione, introduzione e note a cura di Calogero Riggi, </a:t>
            </a:r>
            <a:r>
              <a:rPr lang="it" sz="1100">
                <a:latin typeface="Palatino Linotype"/>
              </a:rPr>
              <a:t>Roma, </a:t>
            </a:r>
            <a:r>
              <a:rPr lang="it" b="1" sz="850">
                <a:latin typeface="Palatino Linotype"/>
              </a:rPr>
              <a:t>Città Nuova, </a:t>
            </a:r>
            <a:r>
              <a:rPr lang="it" sz="1100">
                <a:latin typeface="Palatino Linotype"/>
              </a:rPr>
              <a:t>1993; </a:t>
            </a:r>
            <a:r>
              <a:rPr lang="it" b="1" sz="850">
                <a:latin typeface="Palatino Linotype"/>
              </a:rPr>
              <a:t>Basilio di Cesarea, </a:t>
            </a:r>
            <a:r>
              <a:rPr lang="it" b="1" i="1" cap="small" sz="750" spc="-50">
                <a:latin typeface="Palatino Linotype"/>
              </a:rPr>
              <a:t>Lo </a:t>
            </a:r>
            <a:r>
              <a:rPr lang="it" b="1" i="1" sz="950">
                <a:latin typeface="Palatino Linotype"/>
              </a:rPr>
              <a:t>Spirito Santo.</a:t>
            </a:r>
            <a:r>
              <a:rPr lang="it" sz="1100">
                <a:latin typeface="Palatino Linotype"/>
              </a:rPr>
              <a:t> </a:t>
            </a:r>
            <a:r>
              <a:rPr lang="it" b="1" sz="850">
                <a:latin typeface="Palatino Linotype"/>
              </a:rPr>
              <a:t>Traduzione, introduzione e note a cura </a:t>
            </a:r>
            <a:r>
              <a:rPr lang="it" sz="1100">
                <a:latin typeface="Palatino Linotype"/>
              </a:rPr>
              <a:t>di </a:t>
            </a:r>
            <a:r>
              <a:rPr lang="it" b="1" sz="850">
                <a:latin typeface="Palatino Linotype"/>
              </a:rPr>
              <a:t>Giovanna Azzoli Bemardelli, </a:t>
            </a:r>
            <a:r>
              <a:rPr lang="it" sz="1100">
                <a:latin typeface="Palatino Linotype"/>
              </a:rPr>
              <a:t>Roma, </a:t>
            </a:r>
            <a:r>
              <a:rPr lang="it" b="1" sz="850">
                <a:latin typeface="Palatino Linotype"/>
              </a:rPr>
              <a:t>Città Nuova, </a:t>
            </a:r>
            <a:r>
              <a:rPr lang="it" sz="1100">
                <a:latin typeface="Palatino Linotype"/>
              </a:rPr>
              <a:t>1993; </a:t>
            </a:r>
            <a:r>
              <a:rPr lang="it" b="1" sz="850">
                <a:latin typeface="Palatino Linotype"/>
              </a:rPr>
              <a:t>Ireneo </a:t>
            </a:r>
            <a:r>
              <a:rPr lang="it" b="1" sz="750">
                <a:latin typeface="Palatino Linotype"/>
              </a:rPr>
              <a:t>di</a:t>
            </a:r>
            <a:r>
              <a:rPr lang="it" sz="750">
                <a:latin typeface="Palatino Linotype"/>
              </a:rPr>
              <a:t> </a:t>
            </a:r>
            <a:r>
              <a:rPr lang="it" b="1" sz="850">
                <a:latin typeface="Palatino Linotype"/>
              </a:rPr>
              <a:t>Lione, </a:t>
            </a:r>
            <a:r>
              <a:rPr lang="it" b="1" i="1" sz="950">
                <a:latin typeface="Palatino Linotype"/>
              </a:rPr>
              <a:t>Contro le eresie e altri scritti,</a:t>
            </a:r>
            <a:r>
              <a:rPr lang="it" sz="1100">
                <a:latin typeface="Palatino Linotype"/>
              </a:rPr>
              <a:t> Milano, </a:t>
            </a:r>
            <a:r>
              <a:rPr lang="it" b="1" sz="850">
                <a:latin typeface="Palatino Linotype"/>
              </a:rPr>
              <a:t>Jaca Book, </a:t>
            </a:r>
            <a:r>
              <a:rPr lang="it" baseline="30000" sz="1100">
                <a:latin typeface="Palatino Linotype"/>
              </a:rPr>
              <a:t>2</a:t>
            </a:r>
            <a:r>
              <a:rPr lang="it" sz="1100">
                <a:latin typeface="Palatino Linotype"/>
              </a:rPr>
              <a:t>1997; </a:t>
            </a:r>
            <a:r>
              <a:rPr lang="it" b="1" sz="850">
                <a:latin typeface="Palatino Linotype"/>
              </a:rPr>
              <a:t>Nicola Cabasilas, </a:t>
            </a:r>
            <a:r>
              <a:rPr lang="it" b="1" i="1" sz="950">
                <a:latin typeface="Palatino Linotype"/>
              </a:rPr>
              <a:t>La vita in Cristo.</a:t>
            </a:r>
            <a:r>
              <a:rPr lang="it" sz="1100">
                <a:latin typeface="Palatino Linotype"/>
              </a:rPr>
              <a:t> </a:t>
            </a:r>
            <a:r>
              <a:rPr lang="it" b="1" sz="850">
                <a:latin typeface="Palatino Linotype"/>
              </a:rPr>
              <a:t>A cura di Umberto Neri, </a:t>
            </a:r>
            <a:r>
              <a:rPr lang="it" sz="1100">
                <a:latin typeface="Palatino Linotype"/>
              </a:rPr>
              <a:t>Roma, </a:t>
            </a:r>
            <a:r>
              <a:rPr lang="it" b="1" sz="850">
                <a:latin typeface="Palatino Linotype"/>
              </a:rPr>
              <a:t>Città Nuova, </a:t>
            </a:r>
            <a:r>
              <a:rPr lang="it" sz="1100">
                <a:latin typeface="Palatino Linotype"/>
              </a:rPr>
              <a:t>1994; </a:t>
            </a:r>
            <a:r>
              <a:rPr lang="it" b="1" sz="850">
                <a:latin typeface="Palatino Linotype"/>
              </a:rPr>
              <a:t>Agostino d'Ippona, </a:t>
            </a:r>
            <a:r>
              <a:rPr lang="it" b="1" i="1" sz="950">
                <a:latin typeface="Palatino Linotype"/>
              </a:rPr>
              <a:t>Le confessioni.</a:t>
            </a:r>
            <a:r>
              <a:rPr lang="it" sz="1100">
                <a:latin typeface="Palatino Linotype"/>
              </a:rPr>
              <a:t> </a:t>
            </a:r>
            <a:r>
              <a:rPr lang="it" b="1" sz="850">
                <a:latin typeface="Palatino Linotype"/>
              </a:rPr>
              <a:t>Edizione con testo a fronte a cura </a:t>
            </a:r>
            <a:r>
              <a:rPr lang="it" sz="1100">
                <a:latin typeface="Palatino Linotype"/>
              </a:rPr>
              <a:t>di </a:t>
            </a:r>
            <a:r>
              <a:rPr lang="it" b="1" sz="850">
                <a:latin typeface="Palatino Linotype"/>
              </a:rPr>
              <a:t>Maria Bettetini. </a:t>
            </a:r>
            <a:r>
              <a:rPr lang="it" sz="1100">
                <a:latin typeface="Palatino Linotype"/>
              </a:rPr>
              <a:t>Traduzione di </a:t>
            </a:r>
            <a:r>
              <a:rPr lang="it" b="1" sz="850">
                <a:latin typeface="Palatino Linotype"/>
              </a:rPr>
              <a:t>Carlo Carena, </a:t>
            </a:r>
            <a:r>
              <a:rPr lang="it" sz="1100">
                <a:latin typeface="Palatino Linotype"/>
              </a:rPr>
              <a:t>Torino, Einaudi, 2000.</a:t>
            </a:r>
          </a:p>
          <a:p>
            <a:pPr algn="just" marL="12700" marR="12700" indent="177800">
              <a:lnSpc>
                <a:spcPts val="1200"/>
              </a:lnSpc>
            </a:pPr>
            <a:r>
              <a:rPr lang="it" b="1" sz="750">
                <a:latin typeface="Palatino Linotype"/>
              </a:rPr>
              <a:t>Si consiglia la lettura di: </a:t>
            </a:r>
            <a:r>
              <a:rPr lang="it" b="1" cap="small" sz="750">
                <a:latin typeface="Palatino Linotype"/>
              </a:rPr>
              <a:t>Congregazione per gli Istituti </a:t>
            </a:r>
            <a:r>
              <a:rPr lang="it" b="1" sz="750">
                <a:latin typeface="Palatino Linotype"/>
              </a:rPr>
              <a:t>di</a:t>
            </a:r>
            <a:r>
              <a:rPr lang="it" sz="750">
                <a:latin typeface="Palatino Linotype"/>
              </a:rPr>
              <a:t> </a:t>
            </a:r>
            <a:r>
              <a:rPr lang="it" b="1" cap="small" sz="750">
                <a:latin typeface="Palatino Linotype"/>
              </a:rPr>
              <a:t>vita consacrata e le Società di vita apostolica, </a:t>
            </a:r>
            <a:r>
              <a:rPr lang="it" b="1" i="1" sz="950">
                <a:latin typeface="Palatino Linotype"/>
              </a:rPr>
              <a:t>Ripartire da Cristo. Un rinnovato impegno della vita consacrata nel terzo millennio,</a:t>
            </a:r>
            <a:r>
              <a:rPr lang="it" sz="1100">
                <a:latin typeface="Palatino Linotype"/>
              </a:rPr>
              <a:t> Leumann (Torino), Elle Di Ci, 2002.</a:t>
            </a:r>
          </a:p>
        </p:txBody>
      </p:sp>
      <p:sp>
        <p:nvSpPr>
          <p:cNvPr id="3" name=""/>
          <p:cNvSpPr/>
          <p:nvPr/>
        </p:nvSpPr>
        <p:spPr>
          <a:xfrm>
            <a:off x="4328160" y="6961632"/>
            <a:ext cx="158496" cy="128016"/>
          </a:xfrm>
          <a:prstGeom prst="rect">
            <a:avLst/>
          </a:prstGeom>
        </p:spPr>
        <p:txBody>
          <a:bodyPr lIns="0" tIns="0" rIns="0" bIns="0">
            <a:noAutofit/>
          </a:bodyPr>
          <a:p>
            <a:pPr marL="25400" indent="0"/>
            <a:r>
              <a:rPr lang="it" sz="1000">
                <a:latin typeface="Palatino Linotype"/>
              </a:rPr>
              <a:t>65</a:t>
            </a:r>
          </a:p>
        </p:txBody>
      </p:sp>
    </p:spTree>
  </p:cSld>
  <p:clrMapOvr>
    <a:overrideClrMapping bg1="lt1" tx1="dk1" bg2="lt2" tx2="dk2" accent1="accent1" accent2="accent2" accent3="accent3" accent4="accent4" accent5="accent5" accent6="accent6" hlink="hlink" folHlink="folHlink"/>
  </p:clrMapOvr>
</p:sld>
</file>

<file path=ppt/slides/slide6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944880" y="1146048"/>
            <a:ext cx="3352800" cy="1408176"/>
          </a:xfrm>
          <a:prstGeom prst="rect">
            <a:avLst/>
          </a:prstGeom>
        </p:spPr>
        <p:txBody>
          <a:bodyPr lIns="0" tIns="0" rIns="0" bIns="0">
            <a:noAutofit/>
          </a:bodyPr>
          <a:p>
            <a:pPr algn="just" marL="145288" marR="144780" indent="0">
              <a:lnSpc>
                <a:spcPts val="2220"/>
              </a:lnSpc>
            </a:pPr>
            <a:r>
              <a:rPr lang="it" b="1" sz="2400">
                <a:latin typeface="Palatino Linotype"/>
              </a:rPr>
              <a:t>«Sono convinta che Dio abbia veramente preso possesso del tuo cuore»</a:t>
            </a:r>
          </a:p>
          <a:p>
            <a:pPr algn="ctr" indent="0">
              <a:lnSpc>
                <a:spcPts val="1692"/>
              </a:lnSpc>
              <a:spcAft>
                <a:spcPts val="1680"/>
              </a:spcAft>
            </a:pPr>
            <a:r>
              <a:rPr lang="it" sz="1550">
                <a:latin typeface="Palatino Linotype"/>
              </a:rPr>
              <a:t>Spiritualità eucaristica e vita virtuosa nella prospettiva di don Bosco</a:t>
            </a:r>
          </a:p>
        </p:txBody>
      </p:sp>
      <p:sp>
        <p:nvSpPr>
          <p:cNvPr id="3" name=""/>
          <p:cNvSpPr/>
          <p:nvPr/>
        </p:nvSpPr>
        <p:spPr>
          <a:xfrm>
            <a:off x="2097024" y="2895600"/>
            <a:ext cx="1042416" cy="140208"/>
          </a:xfrm>
          <a:prstGeom prst="rect">
            <a:avLst/>
          </a:prstGeom>
        </p:spPr>
        <p:txBody>
          <a:bodyPr lIns="0" tIns="0" rIns="0" bIns="0">
            <a:noAutofit/>
          </a:bodyPr>
          <a:p>
            <a:pPr algn="ctr" indent="0">
              <a:spcBef>
                <a:spcPts val="1680"/>
              </a:spcBef>
              <a:spcAft>
                <a:spcPts val="5040"/>
              </a:spcAft>
            </a:pPr>
            <a:r>
              <a:rPr lang="it" b="1" cap="small" sz="850">
                <a:latin typeface="Palatino Linotype"/>
              </a:rPr>
              <a:t>Aldo Giraudo</a:t>
            </a:r>
          </a:p>
        </p:txBody>
      </p:sp>
      <p:sp>
        <p:nvSpPr>
          <p:cNvPr id="4" name=""/>
          <p:cNvSpPr/>
          <p:nvPr/>
        </p:nvSpPr>
        <p:spPr>
          <a:xfrm>
            <a:off x="734568" y="3950208"/>
            <a:ext cx="3761232" cy="2877312"/>
          </a:xfrm>
          <a:prstGeom prst="rect">
            <a:avLst/>
          </a:prstGeom>
        </p:spPr>
        <p:txBody>
          <a:bodyPr lIns="0" tIns="0" rIns="0" bIns="0">
            <a:noAutofit/>
          </a:bodyPr>
          <a:p>
            <a:pPr algn="just" indent="203200">
              <a:lnSpc>
                <a:spcPts val="1248"/>
              </a:lnSpc>
              <a:spcBef>
                <a:spcPts val="5040"/>
              </a:spcBef>
            </a:pPr>
            <a:r>
              <a:rPr lang="it" sz="1100">
                <a:latin typeface="Palatino Linotype"/>
              </a:rPr>
              <a:t>È nota l'importanza attribuita da don Bosco all'Eucaristia per la vita spirituale dei giovani e per l'ambiente formativo salesiano. Ci si può domandare se don Bosco, pastoralmente, abbia avuto un modo suo specifico di accostarsi all'Eucaristia. E se oggi abbia qualcosa da suggerirci come elemento proprio della sua eredità spirituale.</a:t>
            </a:r>
          </a:p>
          <a:p>
            <a:pPr algn="just" indent="203200">
              <a:lnSpc>
                <a:spcPts val="1248"/>
              </a:lnSpc>
            </a:pPr>
            <a:r>
              <a:rPr lang="it" sz="1100">
                <a:latin typeface="Palatino Linotype"/>
              </a:rPr>
              <a:t>Leggendo i suoi scritti ci rendiamo conto quanto egli si sia nutrito della teologia del suo tempo, quanto abbia assimilato gli autori della tradizione cattolica e come la sensibilità culturale, la mentalità e la religiosità dell'ambiente abbiamo plasmato i suoi quadri mentali e sostenuto la sua interiorità. Ritroviamo in lui i temi e le variazioni più caratteristiche della pietà cattolica dell'Ottocento, nell'evoluzione delle sfumature tra Restaurazione e anni Ottanta. Egli se ne fa interprete come educatore e formatore, come pastore e scrittore popolare. Nelle sue pubblicazioni, come nelle parole trascritte dai discepoli, abbiamo uno spaccato efficace di quel fecondo risveglio della pietà cattolica che ha caratterizzato i decenni centrali del se¬</a:t>
            </a:r>
          </a:p>
        </p:txBody>
      </p:sp>
      <p:sp>
        <p:nvSpPr>
          <p:cNvPr id="5" name=""/>
          <p:cNvSpPr/>
          <p:nvPr/>
        </p:nvSpPr>
        <p:spPr>
          <a:xfrm>
            <a:off x="621792" y="6958584"/>
            <a:ext cx="155448" cy="128016"/>
          </a:xfrm>
          <a:prstGeom prst="rect">
            <a:avLst/>
          </a:prstGeom>
        </p:spPr>
        <p:txBody>
          <a:bodyPr lIns="0" tIns="0" rIns="0" bIns="0">
            <a:noAutofit/>
          </a:bodyPr>
          <a:p>
            <a:pPr marL="25400" indent="0"/>
            <a:r>
              <a:rPr lang="it" sz="1000">
                <a:latin typeface="Palatino Linotype"/>
              </a:rPr>
              <a:t>66</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70560" y="600456"/>
            <a:ext cx="3288792" cy="3191256"/>
          </a:xfrm>
          <a:prstGeom prst="rect">
            <a:avLst/>
          </a:prstGeom>
        </p:spPr>
        <p:txBody>
          <a:bodyPr lIns="0" tIns="0" rIns="0" bIns="0">
            <a:noAutofit/>
          </a:bodyPr>
          <a:p>
            <a:pPr indent="0">
              <a:spcAft>
                <a:spcPts val="210"/>
              </a:spcAft>
            </a:pPr>
            <a:r>
              <a:rPr lang="it" b="1" sz="1050">
                <a:latin typeface="Palatino Linotype"/>
              </a:rPr>
              <a:t>Quaderni già pubblicati</a:t>
            </a:r>
          </a:p>
          <a:p>
            <a:pPr indent="0">
              <a:spcAft>
                <a:spcPts val="1050"/>
              </a:spcAft>
            </a:pPr>
            <a:r>
              <a:rPr lang="it" b="1" i="1" sz="1000">
                <a:latin typeface="Palatino Linotype"/>
              </a:rPr>
              <a:t>(l</a:t>
            </a:r>
            <a:r>
              <a:rPr lang="it" b="1" i="1" baseline="30000" sz="1000">
                <a:latin typeface="Palatino Linotype"/>
              </a:rPr>
              <a:t>a</a:t>
            </a:r>
            <a:r>
              <a:rPr lang="it" b="1" i="1" sz="1000">
                <a:latin typeface="Palatino Linotype"/>
              </a:rPr>
              <a:t> serie)</a:t>
            </a:r>
          </a:p>
          <a:p>
            <a:pPr indent="0">
              <a:lnSpc>
                <a:spcPts val="1248"/>
              </a:lnSpc>
            </a:pPr>
            <a:r>
              <a:rPr lang="it" sz="1050">
                <a:latin typeface="Palatino Linotype"/>
              </a:rPr>
              <a:t>1.    </a:t>
            </a:r>
            <a:r>
              <a:rPr lang="it" b="1" i="1" sz="1000">
                <a:latin typeface="Palatino Linotype"/>
              </a:rPr>
              <a:t>Una presenza d'amore cristiano: Don Bosco.</a:t>
            </a:r>
          </a:p>
          <a:p>
            <a:pPr indent="0">
              <a:lnSpc>
                <a:spcPts val="1248"/>
              </a:lnSpc>
            </a:pPr>
            <a:r>
              <a:rPr lang="it" b="1" i="1" sz="1000">
                <a:latin typeface="Palatino Linotype"/>
              </a:rPr>
              <a:t>2.    Meditazione: una forma indispensabile di preghiera.</a:t>
            </a:r>
          </a:p>
          <a:p>
            <a:pPr indent="0">
              <a:lnSpc>
                <a:spcPts val="1248"/>
              </a:lnSpc>
            </a:pPr>
            <a:r>
              <a:rPr lang="it" sz="1050">
                <a:latin typeface="Palatino Linotype"/>
              </a:rPr>
              <a:t>3.    </a:t>
            </a:r>
            <a:r>
              <a:rPr lang="it" b="1" i="1" sz="1000">
                <a:latin typeface="Palatino Linotype"/>
              </a:rPr>
              <a:t>Meditazione: momento forte di dialogo interiore.</a:t>
            </a:r>
          </a:p>
          <a:p>
            <a:pPr indent="0">
              <a:lnSpc>
                <a:spcPts val="1248"/>
              </a:lnSpc>
            </a:pPr>
            <a:r>
              <a:rPr lang="it" sz="1050">
                <a:latin typeface="Palatino Linotype"/>
              </a:rPr>
              <a:t>4.    </a:t>
            </a:r>
            <a:r>
              <a:rPr lang="it" b="1" i="1" sz="1000">
                <a:latin typeface="Palatino Linotype"/>
              </a:rPr>
              <a:t>Celebrare la liturgia della vita.</a:t>
            </a:r>
          </a:p>
          <a:p>
            <a:pPr indent="0">
              <a:lnSpc>
                <a:spcPts val="1248"/>
              </a:lnSpc>
            </a:pPr>
            <a:r>
              <a:rPr lang="it" sz="1050">
                <a:latin typeface="Palatino Linotype"/>
              </a:rPr>
              <a:t>5.    </a:t>
            </a:r>
            <a:r>
              <a:rPr lang="it" b="1" i="1" sz="1000">
                <a:latin typeface="Palatino Linotype"/>
              </a:rPr>
              <a:t>Parola di Dio e vita salesiana.</a:t>
            </a:r>
          </a:p>
          <a:p>
            <a:pPr indent="0">
              <a:lnSpc>
                <a:spcPts val="1248"/>
              </a:lnSpc>
            </a:pPr>
            <a:r>
              <a:rPr lang="it" sz="1050">
                <a:latin typeface="Palatino Linotype"/>
              </a:rPr>
              <a:t>6.    </a:t>
            </a:r>
            <a:r>
              <a:rPr lang="it" b="1" i="1" sz="1000">
                <a:latin typeface="Palatino Linotype"/>
              </a:rPr>
              <a:t>La Spiritualità apostolica salesiana.</a:t>
            </a:r>
          </a:p>
          <a:p>
            <a:pPr indent="0">
              <a:lnSpc>
                <a:spcPts val="1248"/>
              </a:lnSpc>
            </a:pPr>
            <a:r>
              <a:rPr lang="it" b="1" i="1" sz="1000">
                <a:latin typeface="Palatino Linotype"/>
              </a:rPr>
              <a:t>7.    Parola di Dio e pastorale salesiana.</a:t>
            </a:r>
          </a:p>
          <a:p>
            <a:pPr indent="0">
              <a:lnSpc>
                <a:spcPts val="1248"/>
              </a:lnSpc>
              <a:spcAft>
                <a:spcPts val="1470"/>
              </a:spcAft>
            </a:pPr>
            <a:r>
              <a:rPr lang="it" sz="1050">
                <a:latin typeface="Palatino Linotype"/>
              </a:rPr>
              <a:t>8.    </a:t>
            </a:r>
            <a:r>
              <a:rPr lang="it" b="1" i="1" sz="1000">
                <a:latin typeface="Palatino Linotype"/>
              </a:rPr>
              <a:t>"Studia di farti amare".</a:t>
            </a:r>
          </a:p>
          <a:p>
            <a:pPr indent="0">
              <a:spcAft>
                <a:spcPts val="1050"/>
              </a:spcAft>
            </a:pPr>
            <a:r>
              <a:rPr lang="it" b="1" i="1" sz="1000">
                <a:latin typeface="Palatino Linotype"/>
              </a:rPr>
              <a:t>(2</a:t>
            </a:r>
            <a:r>
              <a:rPr lang="it" b="1" i="1" baseline="30000" sz="1000">
                <a:latin typeface="Palatino Linotype"/>
              </a:rPr>
              <a:t>a</a:t>
            </a:r>
            <a:r>
              <a:rPr lang="it" b="1" i="1" sz="1000">
                <a:latin typeface="Palatino Linotype"/>
              </a:rPr>
              <a:t> serie)</a:t>
            </a:r>
          </a:p>
          <a:p>
            <a:pPr indent="0">
              <a:lnSpc>
                <a:spcPts val="1248"/>
              </a:lnSpc>
            </a:pPr>
            <a:r>
              <a:rPr lang="it" sz="1050">
                <a:latin typeface="Palatino Linotype"/>
              </a:rPr>
              <a:t>1.    </a:t>
            </a:r>
            <a:r>
              <a:rPr lang="it" b="1" i="1" sz="1000">
                <a:latin typeface="Palatino Linotype"/>
              </a:rPr>
              <a:t>Preghiera e vita</a:t>
            </a:r>
          </a:p>
          <a:p>
            <a:pPr indent="0">
              <a:lnSpc>
                <a:spcPts val="1248"/>
              </a:lnSpc>
            </a:pPr>
            <a:r>
              <a:rPr lang="it" b="1" i="1" sz="1000">
                <a:latin typeface="Palatino Linotype"/>
              </a:rPr>
              <a:t>2.    Accompagnare tra educazione, formazione e spiritualità</a:t>
            </a:r>
          </a:p>
          <a:p>
            <a:pPr indent="0">
              <a:lnSpc>
                <a:spcPts val="1248"/>
              </a:lnSpc>
            </a:pPr>
            <a:r>
              <a:rPr lang="it" sz="1050">
                <a:latin typeface="Palatino Linotype"/>
              </a:rPr>
              <a:t>3.    </a:t>
            </a:r>
            <a:r>
              <a:rPr lang="it" b="1" i="1" sz="1000">
                <a:latin typeface="Palatino Linotype"/>
              </a:rPr>
              <a:t>La vita spirituale come impegno</a:t>
            </a:r>
          </a:p>
          <a:p>
            <a:pPr indent="0">
              <a:lnSpc>
                <a:spcPts val="1248"/>
              </a:lnSpc>
            </a:pPr>
            <a:r>
              <a:rPr lang="it" sz="1050">
                <a:latin typeface="Palatino Linotype"/>
              </a:rPr>
              <a:t>4.    </a:t>
            </a:r>
            <a:r>
              <a:rPr lang="it" b="1" i="1" sz="1000">
                <a:latin typeface="Palatino Linotype"/>
              </a:rPr>
              <a:t>Eucaristia e vita spirituale</a:t>
            </a:r>
          </a:p>
          <a:p>
            <a:pPr indent="0">
              <a:lnSpc>
                <a:spcPts val="1248"/>
              </a:lnSpc>
              <a:spcAft>
                <a:spcPts val="11340"/>
              </a:spcAft>
            </a:pPr>
            <a:r>
              <a:rPr lang="it" sz="1050">
                <a:latin typeface="Palatino Linotype"/>
              </a:rPr>
              <a:t>5.    </a:t>
            </a:r>
            <a:r>
              <a:rPr lang="it" b="1" i="1" sz="1000">
                <a:latin typeface="Palatino Linotype"/>
              </a:rPr>
              <a:t>Il primato dell'amore</a:t>
            </a:r>
            <a:r>
              <a:rPr lang="it" sz="1050">
                <a:latin typeface="Palatino Linotype"/>
              </a:rPr>
              <a:t> (di prossima pubblicazione)</a:t>
            </a:r>
          </a:p>
        </p:txBody>
      </p:sp>
      <p:sp>
        <p:nvSpPr>
          <p:cNvPr id="3" name=""/>
          <p:cNvSpPr/>
          <p:nvPr/>
        </p:nvSpPr>
        <p:spPr>
          <a:xfrm>
            <a:off x="670560" y="5888736"/>
            <a:ext cx="2825496" cy="691896"/>
          </a:xfrm>
          <a:prstGeom prst="rect">
            <a:avLst/>
          </a:prstGeom>
        </p:spPr>
        <p:txBody>
          <a:bodyPr lIns="0" tIns="0" rIns="0" bIns="0">
            <a:noAutofit/>
          </a:bodyPr>
          <a:p>
            <a:pPr indent="0">
              <a:lnSpc>
                <a:spcPts val="996"/>
              </a:lnSpc>
              <a:spcBef>
                <a:spcPts val="11340"/>
              </a:spcBef>
            </a:pPr>
            <a:r>
              <a:rPr lang="it" sz="800">
                <a:latin typeface="Palatino Linotype"/>
              </a:rPr>
              <a:t>© 2005 by LAS - Libreria Ateneo Salesiano</a:t>
            </a:r>
          </a:p>
          <a:p>
            <a:pPr indent="0">
              <a:lnSpc>
                <a:spcPts val="996"/>
              </a:lnSpc>
            </a:pPr>
            <a:r>
              <a:rPr lang="it" sz="800">
                <a:latin typeface="Palatino Linotype"/>
              </a:rPr>
              <a:t>Piazza dell'Ateneo Salesiano, 1 - 00139 Roma</a:t>
            </a:r>
          </a:p>
          <a:p>
            <a:pPr indent="0">
              <a:lnSpc>
                <a:spcPts val="996"/>
              </a:lnSpc>
            </a:pPr>
            <a:r>
              <a:rPr lang="it" sz="800">
                <a:latin typeface="Palatino Linotype"/>
              </a:rPr>
              <a:t>Tel. 06 87290626 - 06 87290445 - Fax 06 87290629 - ccp 16367393</a:t>
            </a:r>
          </a:p>
          <a:p>
            <a:pPr indent="0">
              <a:lnSpc>
                <a:spcPts val="996"/>
              </a:lnSpc>
              <a:spcAft>
                <a:spcPts val="210"/>
              </a:spcAft>
            </a:pPr>
            <a:r>
              <a:rPr lang="it" sz="800">
                <a:latin typeface="Palatino Linotype"/>
              </a:rPr>
              <a:t>E-mail: </a:t>
            </a:r>
            <a:r>
              <a:rPr lang="en-US" sz="800">
                <a:latin typeface="Palatino Linotype"/>
                <a:hlinkClick r:id="rLinkId0"/>
              </a:rPr>
              <a:t>las@ups.urbe.it</a:t>
            </a:r>
            <a:r>
              <a:rPr lang="en-US" sz="800">
                <a:latin typeface="Palatino Linotype"/>
              </a:rPr>
              <a:t> </a:t>
            </a:r>
            <a:r>
              <a:rPr lang="it" sz="800">
                <a:latin typeface="Palatino Linotype"/>
              </a:rPr>
              <a:t>- </a:t>
            </a:r>
            <a:r>
              <a:rPr lang="it" sz="800">
                <a:latin typeface="Palatino Linotype"/>
                <a:hlinkClick r:id="rLinkId1"/>
              </a:rPr>
              <a:t>http://las.ups.urbe.it</a:t>
            </a:r>
          </a:p>
          <a:p>
            <a:pPr indent="0">
              <a:spcAft>
                <a:spcPts val="630"/>
              </a:spcAft>
            </a:pPr>
            <a:r>
              <a:rPr lang="it" sz="800">
                <a:latin typeface="Palatino Linotype"/>
              </a:rPr>
              <a:t>ISBN 88-213-0591-0</a:t>
            </a:r>
          </a:p>
        </p:txBody>
      </p:sp>
      <p:sp>
        <p:nvSpPr>
          <p:cNvPr id="4" name=""/>
          <p:cNvSpPr/>
          <p:nvPr/>
        </p:nvSpPr>
        <p:spPr>
          <a:xfrm>
            <a:off x="670560" y="6693408"/>
            <a:ext cx="2154936" cy="222504"/>
          </a:xfrm>
          <a:prstGeom prst="rect">
            <a:avLst/>
          </a:prstGeom>
        </p:spPr>
        <p:txBody>
          <a:bodyPr lIns="0" tIns="0" rIns="0" bIns="0">
            <a:noAutofit/>
          </a:bodyPr>
          <a:p>
            <a:pPr indent="0">
              <a:spcBef>
                <a:spcPts val="630"/>
              </a:spcBef>
            </a:pPr>
            <a:r>
              <a:rPr lang="it" b="1" i="1" sz="650">
                <a:latin typeface="Palatino Linotype"/>
              </a:rPr>
              <a:t>Elaborazione elettronica:</a:t>
            </a:r>
            <a:r>
              <a:rPr lang="it" b="1" sz="650">
                <a:latin typeface="Palatino Linotype"/>
              </a:rPr>
              <a:t> LAS</a:t>
            </a:r>
          </a:p>
          <a:p>
            <a:pPr indent="0"/>
            <a:r>
              <a:rPr lang="it" b="1" i="1" sz="650">
                <a:latin typeface="Palatino Linotype"/>
              </a:rPr>
              <a:t>Stampa:</a:t>
            </a:r>
            <a:r>
              <a:rPr lang="it" b="1" sz="650">
                <a:latin typeface="Palatino Linotype"/>
              </a:rPr>
              <a:t> Tip. Abilgraph - Via Pietro Ottoboni 11 - Roma</a:t>
            </a:r>
          </a:p>
        </p:txBody>
      </p:sp>
    </p:spTree>
  </p:cSld>
  <p:clrMapOvr>
    <a:overrideClrMapping bg1="lt1" tx1="dk1" bg2="lt2" tx2="dk2" accent1="accent1" accent2="accent2" accent3="accent3" accent4="accent4" accent5="accent5" accent6="accent6" hlink="hlink" folHlink="folHlink"/>
  </p:clrMapOvr>
</p:sld>
</file>

<file path=ppt/slides/slide7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2920" y="557784"/>
            <a:ext cx="3966972" cy="6379464"/>
          </a:xfrm>
          <a:prstGeom prst="rect">
            <a:avLst/>
          </a:prstGeom>
        </p:spPr>
        <p:txBody>
          <a:bodyPr lIns="0" tIns="0" rIns="0" bIns="0">
            <a:noAutofit/>
          </a:bodyPr>
          <a:p>
            <a:pPr algn="just" indent="0">
              <a:lnSpc>
                <a:spcPts val="1248"/>
              </a:lnSpc>
            </a:pPr>
            <a:r>
              <a:rPr lang="it" sz="1100">
                <a:latin typeface="Palatino Linotype"/>
              </a:rPr>
              <a:t>colo. In particolare egli è testimone attivo e apostolo del fervore eucaristico, della comunione frequente e della campagna per l'anticipo della prima comunione ai fanciulli.</a:t>
            </a:r>
          </a:p>
          <a:p>
            <a:pPr algn="just" marL="12700" marR="12700" indent="190500">
              <a:lnSpc>
                <a:spcPts val="1248"/>
              </a:lnSpc>
              <a:spcAft>
                <a:spcPts val="1680"/>
              </a:spcAft>
            </a:pPr>
            <a:r>
              <a:rPr lang="it" sz="1100">
                <a:latin typeface="Palatino Linotype"/>
              </a:rPr>
              <a:t>Lo specifico, probabilmente, va individuato non semplice-mente in un contenuto oggettivo, né soltanto nei toni usati e nelle accentuazioni, ma nella sua viva coscienza di essere prete con una speciale missione di formatore e di guida spirituale dei giovani, e in stretta relazione all'integralità della sua proposta formativa.</a:t>
            </a:r>
          </a:p>
          <a:p>
            <a:pPr algn="just" marL="12700" indent="0">
              <a:spcAft>
                <a:spcPts val="1050"/>
              </a:spcAft>
            </a:pPr>
            <a:r>
              <a:rPr lang="it" b="1" sz="1050">
                <a:latin typeface="Arial"/>
              </a:rPr>
              <a:t>1. La coscienza del “dono di Dio</a:t>
            </a:r>
            <a:r>
              <a:rPr lang="it" b="1" baseline="30000" sz="1050">
                <a:latin typeface="Arial"/>
              </a:rPr>
              <a:t>55</a:t>
            </a:r>
          </a:p>
          <a:p>
            <a:pPr algn="just" marL="12700" marR="12700" indent="190500">
              <a:lnSpc>
                <a:spcPts val="1248"/>
              </a:lnSpc>
            </a:pPr>
            <a:r>
              <a:rPr lang="it" sz="1100">
                <a:latin typeface="Palatino Linotype"/>
              </a:rPr>
              <a:t>Ricostruendo l'itinerario che lo ha condotto alla realizzazione della missione oratoriana, don Bosco, nelle </a:t>
            </a:r>
            <a:r>
              <a:rPr lang="it" b="1" i="1" sz="950">
                <a:latin typeface="Palatino Linotype"/>
              </a:rPr>
              <a:t>Memorie dell'Oratorio, </a:t>
            </a:r>
            <a:r>
              <a:rPr lang="it" sz="1100">
                <a:latin typeface="Palatino Linotype"/>
              </a:rPr>
              <a:t>dà particolare risalto al racconto della sua prima comunione. L'importanza del documento ci induce a considerare con attenzione il brano.</a:t>
            </a:r>
          </a:p>
          <a:p>
            <a:pPr algn="just" marL="12700" marR="12700" indent="190500">
              <a:lnSpc>
                <a:spcPts val="1248"/>
              </a:lnSpc>
              <a:spcAft>
                <a:spcPts val="210"/>
              </a:spcAft>
            </a:pPr>
            <a:r>
              <a:rPr lang="it" sz="1100">
                <a:latin typeface="Palatino Linotype"/>
              </a:rPr>
              <a:t>Dopo aver narrato la preparazione remota, il clima di raccoglimento creato nell'imminenza dell'evento e l'importanza attribuita dalla madre alla giornata della prima comunione («Giovanni mio, disse ripetutamente, Dio ti prepara un gran dono; ma procura prepararti bene, di confessarti, di non tacer alcuna cosa in confessione. Confessa tutto, sii pentito di tutto, e prometti a Dio di farti più buono in avvenire»), egli mette sulle labbra di Margherita un interessante discorso conclusivo:</a:t>
            </a:r>
          </a:p>
          <a:p>
            <a:pPr algn="just" marL="190500" marR="12700" indent="177800">
              <a:lnSpc>
                <a:spcPts val="1092"/>
              </a:lnSpc>
              <a:spcAft>
                <a:spcPts val="630"/>
              </a:spcAft>
            </a:pPr>
            <a:r>
              <a:rPr lang="it" b="1" sz="1000">
                <a:latin typeface="Palatino Linotype"/>
              </a:rPr>
              <a:t>O caro figlio, fu questo per te un gran giorno. Sono persuasa che Dio abbia veramente preso possesso del tuo cuore. Ora promettigli di fare quanto puoi per conservarti buono sino alla fine della vita. Per l'avvenire va sovente a comunicarti, ma guardati bene dal fare dei sacrilegi. Di' sempre tutto in confessione; sii sempre ubbidiente, va volentieri al catechismo ed alle prediche; ma per amor del Signore fuggi come la peste coloro che fanno cattivi discorsi. Ritenni e procurai di praticare gli avvisi della pia genitrice; e mi pare che da quel giorno vi sia stato qualche miglioramento nella mia vita, specialmente nella ubbidienza e nella sottomissione agli altri, al che provava prima grande ripugnanza, volendo sempre fare i miei fanciulleschi riflessi a chi mi comandava o mi dava buoni consigli (MOI, cap. 2).</a:t>
            </a:r>
          </a:p>
          <a:p>
            <a:pPr algn="just" marL="12700" marR="12700" indent="190500">
              <a:lnSpc>
                <a:spcPts val="1248"/>
              </a:lnSpc>
            </a:pPr>
            <a:r>
              <a:rPr lang="it" sz="1100">
                <a:latin typeface="Palatino Linotype"/>
              </a:rPr>
              <a:t>Si potrebbe dire che qui egli ci offra una sintesi della sua pedagogia sacramentale. Nella parte precedente del racconto l'accento era posto sul ruolo determinante del formatore nell'offrire</a:t>
            </a:r>
          </a:p>
        </p:txBody>
      </p:sp>
      <p:sp>
        <p:nvSpPr>
          <p:cNvPr id="3" name=""/>
          <p:cNvSpPr/>
          <p:nvPr/>
        </p:nvSpPr>
        <p:spPr>
          <a:xfrm>
            <a:off x="4328160" y="7025640"/>
            <a:ext cx="161544" cy="128016"/>
          </a:xfrm>
          <a:prstGeom prst="rect">
            <a:avLst/>
          </a:prstGeom>
        </p:spPr>
        <p:txBody>
          <a:bodyPr lIns="0" tIns="0" rIns="0" bIns="0">
            <a:noAutofit/>
          </a:bodyPr>
          <a:p>
            <a:pPr marL="25400" indent="0"/>
            <a:r>
              <a:rPr lang="it" sz="1000">
                <a:latin typeface="Palatino Linotype"/>
              </a:rPr>
              <a:t>67</a:t>
            </a:r>
          </a:p>
        </p:txBody>
      </p:sp>
    </p:spTree>
  </p:cSld>
  <p:clrMapOvr>
    <a:overrideClrMapping bg1="lt1" tx1="dk1" bg2="lt2" tx2="dk2" accent1="accent1" accent2="accent2" accent3="accent3" accent4="accent4" accent5="accent5" accent6="accent6" hlink="hlink" folHlink="folHlink"/>
  </p:clrMapOvr>
</p:sld>
</file>

<file path=ppt/slides/slide7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1124" y="563880"/>
            <a:ext cx="3977640" cy="6361176"/>
          </a:xfrm>
          <a:prstGeom prst="rect">
            <a:avLst/>
          </a:prstGeom>
        </p:spPr>
        <p:txBody>
          <a:bodyPr lIns="0" tIns="0" rIns="0" bIns="0">
            <a:noAutofit/>
          </a:bodyPr>
          <a:p>
            <a:pPr algn="just" marL="12700" marR="12700" indent="0">
              <a:lnSpc>
                <a:spcPts val="1236"/>
              </a:lnSpc>
            </a:pPr>
            <a:r>
              <a:rPr lang="it" sz="1100">
                <a:latin typeface="Palatino Linotype"/>
              </a:rPr>
              <a:t>al ragazzo gli strumenti per la corretta comprensione del mistero eucaristico, tramite l'istruzione catechistica, e nel garantire il clima di raccoglimento necessario, prevenendo ogni dissipazione e suggerendo le attività più adatte per polarizzare la mente e il cuore, come la lettura di buoni libri, la preghiera frequente e l'insistenza sulla confessione ben fatta e sul dolore sincero del peccato. È un buon esempio di applicazione del metodo preventivo nella formazione cristiana dei fanciulli, l'illustrazione pratica di quanto l'influenza dell'educatore sia determinate nel predisporre il clima formativo e suscitare la collaborazione dell'educando. Qui invece il discorso è rivolto al protagonista ragazzo (ma lo si intende esteso ad ogni lettore) e sottende l'idea che la comunione è il luogo dell'offerta reciproca, di Cristo a noi e di noi a Cristo, nel quale, per le avvertenze e l'attenzione spirituale messe in atto nella preparazione, si sono create le condizioni favorevoli alla presa di possesso del cuore umano da parte di Dio. Ne consegue un'offerta di sé che si traduce in promessa di fedeltà perenne.</a:t>
            </a:r>
          </a:p>
          <a:p>
            <a:pPr algn="just" marL="12700" marR="12700" indent="177800">
              <a:lnSpc>
                <a:spcPts val="1236"/>
              </a:lnSpc>
            </a:pPr>
            <a:r>
              <a:rPr lang="it" sz="1100">
                <a:latin typeface="Palatino Linotype"/>
              </a:rPr>
              <a:t>Il «conservarsi buono per tutta la vita» allude a quel «darsi totalmente a Dio», a quella tensione morale e virtuosa, ricca di frutti e di opere, con cui si esprime in certo modo l'appropriazione delle promesse battesimali, trasferite dalla sfera dell'auspicio a quella di una determinazione amorosa che include la totalità e la perennità. L'invito alla frequenza sacramentale è direttamente collegato al monito «guardati bene dal fare dei sacrilegi», che sottolinea la grandezza e la serietà del mistero a cui ci si accosta e la responsabilità spirituale ed etica che ne deriva: la santità del dono di Dio impegna ad una vita santa, ad una comunione più avvertita e piena, ad un dolore perfetto del peccato - espressione di un amore sempre più autentico che reca con sé l'umile manifestazione dei pensieri e la confessione sincera -, ad un'obbedienza docile e amorosa, al gusto per l'approfondimento delle verità della fede e per l'ascolto della parola di Dio e alla corrispettiva fuga da ogni pericolo di dissipazione, di seduzione negativa, di volgarità contagiosa. Così descritta, dunque, la comunione eucaristica si radica nel cuore stesso della vita cristiana e dei suoi dinamismi.</a:t>
            </a:r>
          </a:p>
          <a:p>
            <a:pPr algn="just" marL="12700" marR="12700" indent="177800">
              <a:lnSpc>
                <a:spcPts val="1236"/>
              </a:lnSpc>
            </a:pPr>
            <a:r>
              <a:rPr lang="it" sz="1100">
                <a:latin typeface="Palatino Linotype"/>
              </a:rPr>
              <a:t>Gli effetti, sobriamente accennati dalla narrazione, sono concreti e subito percepiti in riferimento alla vita morale, nel miglioramento generale circa il difetto dominante e nella crescita virtuosa, frutto del docile accoglimento nella pratica.</a:t>
            </a:r>
          </a:p>
          <a:p>
            <a:pPr algn="just" marL="12700" indent="177800">
              <a:lnSpc>
                <a:spcPts val="1236"/>
              </a:lnSpc>
            </a:pPr>
            <a:r>
              <a:rPr lang="it" sz="1100">
                <a:latin typeface="Palatino Linotype"/>
              </a:rPr>
              <a:t>Si intuisce immediatamente il collegamento fecondo che don</a:t>
            </a:r>
          </a:p>
        </p:txBody>
      </p:sp>
      <p:sp>
        <p:nvSpPr>
          <p:cNvPr id="3" name=""/>
          <p:cNvSpPr/>
          <p:nvPr/>
        </p:nvSpPr>
        <p:spPr>
          <a:xfrm>
            <a:off x="597408" y="7016496"/>
            <a:ext cx="155448" cy="131064"/>
          </a:xfrm>
          <a:prstGeom prst="rect">
            <a:avLst/>
          </a:prstGeom>
        </p:spPr>
        <p:txBody>
          <a:bodyPr lIns="0" tIns="0" rIns="0" bIns="0">
            <a:noAutofit/>
          </a:bodyPr>
          <a:p>
            <a:pPr marL="12700" indent="0"/>
            <a:r>
              <a:rPr lang="it" sz="1000">
                <a:latin typeface="Palatino Linotype"/>
              </a:rPr>
              <a:t>68</a:t>
            </a:r>
          </a:p>
        </p:txBody>
      </p:sp>
    </p:spTree>
  </p:cSld>
  <p:clrMapOvr>
    <a:overrideClrMapping bg1="lt1" tx1="dk1" bg2="lt2" tx2="dk2" accent1="accent1" accent2="accent2" accent3="accent3" accent4="accent4" accent5="accent5" accent6="accent6" hlink="hlink" folHlink="folHlink"/>
  </p:clrMapOvr>
</p:sld>
</file>

<file path=ppt/slides/slide7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75488" y="566928"/>
            <a:ext cx="3965448" cy="3959352"/>
          </a:xfrm>
          <a:prstGeom prst="rect">
            <a:avLst/>
          </a:prstGeom>
        </p:spPr>
        <p:txBody>
          <a:bodyPr lIns="0" tIns="0" rIns="0" bIns="0">
            <a:noAutofit/>
          </a:bodyPr>
          <a:p>
            <a:pPr algn="just" marL="12700" marR="12700" indent="0">
              <a:lnSpc>
                <a:spcPts val="1248"/>
              </a:lnSpc>
            </a:pPr>
            <a:r>
              <a:rPr lang="it" sz="1100">
                <a:latin typeface="Palatino Linotype"/>
              </a:rPr>
              <a:t>Bosco instaura tra la coscienza della santità del sacramento, la degna frequenza sacramentale e l'operosità nel vissuto. Qui, in modo evidente nel testo delle </a:t>
            </a:r>
            <a:r>
              <a:rPr lang="it" b="1" i="1" sz="950">
                <a:latin typeface="Palatino Linotype"/>
              </a:rPr>
              <a:t>Memorie,</a:t>
            </a:r>
            <a:r>
              <a:rPr lang="it" sz="1100">
                <a:latin typeface="Palatino Linotype"/>
              </a:rPr>
              <a:t> </a:t>
            </a:r>
            <a:r>
              <a:rPr lang="it" sz="1100">
                <a:latin typeface="Palatino Linotype"/>
              </a:rPr>
              <a:t>è bandita ogni emotività sterile, ogni accentuazione sentimentale o devozionistica. La tonalità affettiva è presente, ma ordinata ad alimentare una concreta donazione che si traduce in coraggioso impegno esistenziale e in tensione al perfezionamento.</a:t>
            </a:r>
          </a:p>
          <a:p>
            <a:pPr algn="just" marL="12700" marR="12700" indent="177800">
              <a:lnSpc>
                <a:spcPts val="1248"/>
              </a:lnSpc>
              <a:spcAft>
                <a:spcPts val="1680"/>
              </a:spcAft>
            </a:pPr>
            <a:r>
              <a:rPr lang="it" sz="1100">
                <a:latin typeface="Palatino Linotype"/>
              </a:rPr>
              <a:t>Don Bosco scrive questo testo nel 1873. Si coglie un mutamento di tono e di accento, anche se non di sostanza, tra quanto egli aveva delineato nel suo esordio letterario, i </a:t>
            </a:r>
            <a:r>
              <a:rPr lang="it" b="1" i="1" sz="950">
                <a:latin typeface="Palatino Linotype"/>
              </a:rPr>
              <a:t>Cenni storici sulla vita del chierico Luigi Comollo</a:t>
            </a:r>
            <a:r>
              <a:rPr lang="it" sz="1100">
                <a:latin typeface="Palatino Linotype"/>
              </a:rPr>
              <a:t> </a:t>
            </a:r>
            <a:r>
              <a:rPr lang="it" sz="1100">
                <a:latin typeface="Palatino Linotype"/>
              </a:rPr>
              <a:t>(1844). Di mezzo c'è tutta l'esperienza pastorale maturata in trent'anni di lavoro come educatore e guida spirituale dei giovani, arricchita dalla riflessione, da letture e confronti e dalle feconde reazioni dei giovani stessi. Il testo delle </a:t>
            </a:r>
            <a:r>
              <a:rPr lang="it" b="1" i="1" sz="950">
                <a:latin typeface="Palatino Linotype"/>
              </a:rPr>
              <a:t>Memorie</a:t>
            </a:r>
            <a:r>
              <a:rPr lang="it" sz="1100">
                <a:latin typeface="Palatino Linotype"/>
              </a:rPr>
              <a:t> </a:t>
            </a:r>
            <a:r>
              <a:rPr lang="it" sz="1100">
                <a:latin typeface="Palatino Linotype"/>
              </a:rPr>
              <a:t>è sintetico: i destinatari ai quali si indirizza sono i Salesiani, che non hanno bisogno di un'esposizione dettagliata e didascalica sul tema specifico: l'obiettivo dello scritto è altro. La dottrina di don Bosco sulla valenza dell'Eucaristia nella vita spirituale dei giovani va cercata altrove, nel </a:t>
            </a:r>
            <a:r>
              <a:rPr lang="it" b="1" i="1" sz="950">
                <a:latin typeface="Palatino Linotype"/>
              </a:rPr>
              <a:t>Giovane provveduto</a:t>
            </a:r>
            <a:r>
              <a:rPr lang="it" sz="1100">
                <a:latin typeface="Palatino Linotype"/>
              </a:rPr>
              <a:t> </a:t>
            </a:r>
            <a:r>
              <a:rPr lang="it" sz="1100">
                <a:latin typeface="Palatino Linotype"/>
              </a:rPr>
              <a:t>e negli scritti di indole biografica, come il profilo di Luigi Comollo e le "Vite" di Domenico Savio, Michele Magone e Francesco Besucco. In queste opere si nota ima sostanziale continuità.</a:t>
            </a:r>
          </a:p>
          <a:p>
            <a:pPr algn="just" marL="12700" indent="0">
              <a:spcAft>
                <a:spcPts val="1050"/>
              </a:spcAft>
            </a:pPr>
            <a:r>
              <a:rPr lang="it" b="1" sz="1100">
                <a:latin typeface="Arial"/>
              </a:rPr>
              <a:t>2. Tensione emotiva e sensibilità romantica</a:t>
            </a:r>
          </a:p>
        </p:txBody>
      </p:sp>
      <p:sp>
        <p:nvSpPr>
          <p:cNvPr id="3" name=""/>
          <p:cNvSpPr/>
          <p:nvPr/>
        </p:nvSpPr>
        <p:spPr>
          <a:xfrm>
            <a:off x="475488" y="4703064"/>
            <a:ext cx="3965448" cy="2243328"/>
          </a:xfrm>
          <a:prstGeom prst="rect">
            <a:avLst/>
          </a:prstGeom>
        </p:spPr>
        <p:txBody>
          <a:bodyPr lIns="0" tIns="0" rIns="0" bIns="0">
            <a:noAutofit/>
          </a:bodyPr>
          <a:p>
            <a:pPr algn="just" marL="12700" marR="12700" indent="177800">
              <a:lnSpc>
                <a:spcPts val="1248"/>
              </a:lnSpc>
              <a:spcBef>
                <a:spcPts val="1050"/>
              </a:spcBef>
            </a:pPr>
            <a:r>
              <a:rPr lang="it" sz="1100">
                <a:latin typeface="Palatino Linotype"/>
              </a:rPr>
              <a:t>Nel profilo biografico del Comollo si esprime il pensiero e il gusto del primo don Bosco e traspare la sua interiorità, nutrita dalla meditazione orante </a:t>
            </a:r>
            <a:r>
              <a:rPr lang="it" b="1" i="1" sz="950">
                <a:latin typeface="Palatino Linotype"/>
              </a:rPr>
              <a:t>dell'Imitatio Christi</a:t>
            </a:r>
            <a:r>
              <a:rPr lang="it" sz="1100">
                <a:latin typeface="Palatino Linotype"/>
              </a:rPr>
              <a:t> </a:t>
            </a:r>
            <a:r>
              <a:rPr lang="it" sz="1100">
                <a:latin typeface="Palatino Linotype"/>
              </a:rPr>
              <a:t>e dagli opuscoli eucaristici di sant'Alfonso. Ci troviamo in un clima spirituale dai toni intensamente affettivi, che percepisce e rivive con ima sensibilità particolare, romantica, la dottrina cattolica dell'Eucaristia e della presenza reale. La considerazione attenta della comunione intima col Cristo offerto per amore sulla croce, la coscienza dell'incom-mensurabile grandezza del dono da Lui fatto nell'Eucaristia e della necessità di un risposta adeguata, unite alla coscienza della propria indegnità, esaltano i toni emotivi.</a:t>
            </a:r>
          </a:p>
          <a:p>
            <a:pPr algn="just" marL="12700" marR="12700" indent="177800">
              <a:lnSpc>
                <a:spcPts val="1248"/>
              </a:lnSpc>
            </a:pPr>
            <a:r>
              <a:rPr lang="it" sz="1100">
                <a:latin typeface="Palatino Linotype"/>
              </a:rPr>
              <a:t>Leggendo queste pagine noi oggi restiamo impressionati per il risalto dato alla commozione e alla tenerezza, per il fervore e la pressione interiore restituiti dal racconto che ci appaiono del</a:t>
            </a:r>
          </a:p>
        </p:txBody>
      </p:sp>
      <p:sp>
        <p:nvSpPr>
          <p:cNvPr id="4" name=""/>
          <p:cNvSpPr/>
          <p:nvPr/>
        </p:nvSpPr>
        <p:spPr>
          <a:xfrm>
            <a:off x="4297680" y="7031736"/>
            <a:ext cx="155448" cy="128016"/>
          </a:xfrm>
          <a:prstGeom prst="rect">
            <a:avLst/>
          </a:prstGeom>
        </p:spPr>
        <p:txBody>
          <a:bodyPr lIns="0" tIns="0" rIns="0" bIns="0">
            <a:noAutofit/>
          </a:bodyPr>
          <a:p>
            <a:pPr marL="25400" indent="0"/>
            <a:r>
              <a:rPr lang="it" sz="1000">
                <a:latin typeface="Palatino Linotype"/>
              </a:rPr>
              <a:t>69</a:t>
            </a:r>
          </a:p>
        </p:txBody>
      </p:sp>
    </p:spTree>
  </p:cSld>
  <p:clrMapOvr>
    <a:overrideClrMapping bg1="lt1" tx1="dk1" bg2="lt2" tx2="dk2" accent1="accent1" accent2="accent2" accent3="accent3" accent4="accent4" accent5="accent5" accent6="accent6" hlink="hlink" folHlink="folHlink"/>
  </p:clrMapOvr>
</p:sld>
</file>

<file path=ppt/slides/slide7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64464" y="569976"/>
            <a:ext cx="3971544" cy="6327648"/>
          </a:xfrm>
          <a:prstGeom prst="rect">
            <a:avLst/>
          </a:prstGeom>
        </p:spPr>
        <p:txBody>
          <a:bodyPr lIns="0" tIns="0" rIns="0" bIns="0">
            <a:noAutofit/>
          </a:bodyPr>
          <a:p>
            <a:pPr algn="just" marL="12700" marR="12700" indent="0">
              <a:lnSpc>
                <a:spcPts val="1248"/>
              </a:lnSpc>
              <a:spcAft>
                <a:spcPts val="420"/>
              </a:spcAft>
            </a:pPr>
            <a:r>
              <a:rPr lang="it" sz="1100">
                <a:latin typeface="Palatino Linotype"/>
              </a:rPr>
              <a:t>tutto singolari: «Alla Comunione spirituale, e Sacramentale univa frequenti visite a Gesù sacramentato, dell'amore di cui talmente sentivasi penetrato che ben sovente giungeva a passare ore intiere sfogando i suoi fervorosi e teneri affetti coll'amato suo Gesù» (p. 10). Nel secondo capitolo acquista un rilievo particolare la narrazione della visita al Santissimo Sacramento e della comunione spirituale. Luigi, ci dice don Bosco, quando «andava a trattenersi col suo Gesù [...] ponevasi in qualche canto presso l'altare quanto poteva, ginocchione colle mani giunte, e incrocicchiate alquanto protese, col capo mediocremente inclinato, cogli occhi bassi, e tutto immobile nella persona; insensibile a qualsivoglia voce, e rumore [...] finché non mi accostavo toccandolo; e allora quasi si risvegliasse dal sonno tutto si scuoteva, e sebbene a mal in cuore aderiva al mio invito. [...] Parlava con trasporto dell'immenso amor di Gesù nel darsi a noi in cibo nella santa Comunione» (p. 23-24). Ma il vertice della tensione emotiva viene raggiunto in occasione della comunione eucaristica:</a:t>
            </a:r>
          </a:p>
          <a:p>
            <a:pPr algn="just" marL="177800" marR="12700" indent="190500">
              <a:lnSpc>
                <a:spcPts val="1092"/>
              </a:lnSpc>
              <a:spcAft>
                <a:spcPts val="630"/>
              </a:spcAft>
            </a:pPr>
            <a:r>
              <a:rPr lang="it" b="1" sz="1000">
                <a:latin typeface="Palatino Linotype"/>
              </a:rPr>
              <a:t>«Premetteva alla comunione un giorno di rigoroso digiuno in onore di Maria SS.; dopo la confessione non voleva più parlare d'altro, che di cose concernenti alla grandezza, alla bontà, all'amore del suo Gesù che si preparava a ricevere nel dì seguente, e giunta l'ora di accostarsi alla sacra mensa, io lo scorgeva assorto nei più alti, e divoti pensieri, e composta la persona nel più divoto atteggiamento, a passo grave cogli occhi bassi dando in frequenti scuotimenti di santa commossione </a:t>
            </a:r>
            <a:r>
              <a:rPr lang="it" b="1" i="1" sz="900">
                <a:latin typeface="Palatino Linotype"/>
              </a:rPr>
              <a:t>[sic]</a:t>
            </a:r>
            <a:r>
              <a:rPr lang="it" b="1" sz="1000">
                <a:latin typeface="Palatino Linotype"/>
              </a:rPr>
              <a:t> awicinavasi a ricevere il Santo dei Santi. Ritiratosi poscia a suo posto pareva fosse fuor di sé, tanto vivamente vedevasi commosso, e da viva devozione penetrato. Pregava, ma ne era interrotto da singhiozzi, interni gemiti, e lagrime, né poteva acquetare i trasporti di tenera commozione, se non quando terminata la Messa si cominciava il canto del mattutino» (pp. 32-33).</a:t>
            </a:r>
          </a:p>
          <a:p>
            <a:pPr algn="just" marR="12700" indent="177800">
              <a:lnSpc>
                <a:spcPts val="1248"/>
              </a:lnSpc>
            </a:pPr>
            <a:r>
              <a:rPr lang="it" sz="1100">
                <a:latin typeface="Palatino Linotype"/>
              </a:rPr>
              <a:t>Sappiamo che don Bosco, pur ammirando il raccoglimento devoto dell'amico, non ne condivide l'eccesso di manifestazioni esterne, anche se lo capisce e lo spiega dicendo che «quei movimenti di tenera commozione, di dolcezza, di contento per le cose spirituali sono un effetto di quella fede viva, e carità infiammata, che altamente gli era radicata nel cuore, e costantemente lo guidava nelle sue azioni» (p. 34). Fede, carità e consistenza affettiva si intrecciano e si fondono nell'animo di Luigi, su un terreno di confine tra viva coscienza del mistero, tensione psichica, adorazione e afflato mistico: «Mi sento - confidava a chi lo invitava a</a:t>
            </a:r>
          </a:p>
        </p:txBody>
      </p:sp>
      <p:sp>
        <p:nvSpPr>
          <p:cNvPr id="3" name=""/>
          <p:cNvSpPr/>
          <p:nvPr/>
        </p:nvSpPr>
        <p:spPr>
          <a:xfrm>
            <a:off x="649224" y="7022592"/>
            <a:ext cx="155448" cy="131064"/>
          </a:xfrm>
          <a:prstGeom prst="rect">
            <a:avLst/>
          </a:prstGeom>
        </p:spPr>
        <p:txBody>
          <a:bodyPr lIns="0" tIns="0" rIns="0" bIns="0">
            <a:noAutofit/>
          </a:bodyPr>
          <a:p>
            <a:pPr marL="25400" indent="0"/>
            <a:r>
              <a:rPr lang="it" sz="1000">
                <a:latin typeface="Palatino Linotype"/>
              </a:rPr>
              <a:t>70</a:t>
            </a:r>
          </a:p>
        </p:txBody>
      </p:sp>
    </p:spTree>
  </p:cSld>
  <p:clrMapOvr>
    <a:overrideClrMapping bg1="lt1" tx1="dk1" bg2="lt2" tx2="dk2" accent1="accent1" accent2="accent2" accent3="accent3" accent4="accent4" accent5="accent5" accent6="accent6" hlink="hlink" folHlink="folHlink"/>
  </p:clrMapOvr>
</p:sld>
</file>

<file path=ppt/slides/slide7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70916" y="527304"/>
            <a:ext cx="3968496" cy="6376416"/>
          </a:xfrm>
          <a:prstGeom prst="rect">
            <a:avLst/>
          </a:prstGeom>
        </p:spPr>
        <p:txBody>
          <a:bodyPr lIns="0" tIns="0" rIns="0" bIns="0">
            <a:noAutofit/>
          </a:bodyPr>
          <a:p>
            <a:pPr algn="just" marR="12700" indent="0">
              <a:lnSpc>
                <a:spcPts val="1248"/>
              </a:lnSpc>
            </a:pPr>
            <a:r>
              <a:rPr lang="it" sz="1100">
                <a:latin typeface="Palatino Linotype"/>
              </a:rPr>
              <a:t>frenarsi - una piena di tal contento nel cuore, cui se non permetto qualche sfogo pare mi voglia togliere il respiro. Nel giorno della comunione, diceva altre volte, mi sento sì ripieno di dolcezza, e</a:t>
            </a:r>
          </a:p>
          <a:p>
            <a:pPr algn="just" marL="12700" indent="0">
              <a:lnSpc>
                <a:spcPts val="1248"/>
              </a:lnSpc>
            </a:pPr>
            <a:r>
              <a:rPr lang="it" sz="1100">
                <a:latin typeface="Palatino Linotype"/>
              </a:rPr>
              <a:t>di contento, che né so capire né spiegare» (p. 33).</a:t>
            </a:r>
          </a:p>
          <a:p>
            <a:pPr algn="just" marL="12700" marR="12700" indent="177800">
              <a:lnSpc>
                <a:spcPts val="1248"/>
              </a:lnSpc>
            </a:pPr>
            <a:r>
              <a:rPr lang="it" sz="1100">
                <a:latin typeface="Palatino Linotype"/>
              </a:rPr>
              <a:t>La foga dei sentimenti si evidenzia sul letto di morte deH'ami-co, al momento del viatico: «Voleva rizzarsi, e con forti slanci</a:t>
            </a:r>
          </a:p>
          <a:p>
            <a:pPr algn="just" marL="12700" marR="12700" indent="0">
              <a:lnSpc>
                <a:spcPts val="1248"/>
              </a:lnSpc>
              <a:spcAft>
                <a:spcPts val="210"/>
              </a:spcAft>
            </a:pPr>
            <a:r>
              <a:rPr lang="it" sz="1100">
                <a:latin typeface="Palatino Linotype"/>
              </a:rPr>
              <a:t>tentava portarsi verso il SS. Sacramento [...] né s'acquetò finché non l'ebbe ricevuto» (p. 58). A questo punto del racconto l'autore indugia nell'illustrare i pensieri del morente, svelando sentimenti e motivi attinti alla pietà tradizionale:</a:t>
            </a:r>
          </a:p>
          <a:p>
            <a:pPr algn="just" marL="190500" marR="12700" indent="177800">
              <a:lnSpc>
                <a:spcPts val="1092"/>
              </a:lnSpc>
            </a:pPr>
            <a:r>
              <a:rPr lang="it" b="1" sz="1000">
                <a:latin typeface="Palatino Linotype"/>
              </a:rPr>
              <a:t>Oh... portento d'amore, esclamava! Chi mai son io per essere fatto degno di tesoro sì prezioso! oh! Esultino pure gli Angeli del cielo, ma ben con più di ragione ho io di che allegrarmi, giacché colui che gli Angeli prostrati mirano rispettosamente in Cielo svelato, io</a:t>
            </a:r>
          </a:p>
          <a:p>
            <a:pPr algn="just" marL="190500" marR="12700" indent="0">
              <a:lnSpc>
                <a:spcPts val="1092"/>
              </a:lnSpc>
              <a:spcAft>
                <a:spcPts val="420"/>
              </a:spcAft>
            </a:pPr>
            <a:r>
              <a:rPr lang="it" b="1" sz="1000">
                <a:latin typeface="Palatino Linotype"/>
              </a:rPr>
              <a:t>lo custodisco nel seno: </a:t>
            </a:r>
            <a:r>
              <a:rPr lang="it" b="1" i="1" sz="950">
                <a:latin typeface="Palatino Linotype"/>
              </a:rPr>
              <a:t>quem Coeli capere non possunt meo gremio conferò: magnificavit Deus facere nobiscum;</a:t>
            </a:r>
            <a:r>
              <a:rPr lang="it" sz="1100">
                <a:latin typeface="Palatino Linotype"/>
              </a:rPr>
              <a:t> </a:t>
            </a:r>
            <a:r>
              <a:rPr lang="it" b="1" sz="1000">
                <a:latin typeface="Palatino Linotype"/>
              </a:rPr>
              <a:t>oprò il Signore con me le sue meraviglie, e ne fui di celeste gioia e di divina consolazione ripieno, et facti sumus laetantes. Queste, ed altre simili giaculatorie andò pronunziando per buon tratto di tempo (pp. 58-59).</a:t>
            </a:r>
          </a:p>
          <a:p>
            <a:pPr algn="just" marL="12700" marR="12700" indent="177800">
              <a:lnSpc>
                <a:spcPts val="1248"/>
              </a:lnSpc>
            </a:pPr>
            <a:r>
              <a:rPr lang="it" sz="1100">
                <a:latin typeface="Palatino Linotype"/>
              </a:rPr>
              <a:t>È un'esclamazione devota analoga a quelle che si possono leggere nelle opere eucaristiche di sant'Alfonso. Con essa l'autore introduce un discorso d'addio dell'amico, che l'analisi dell'architettura retorica del racconto indurrebbe a considerare un artificio letterario al fine di mettere in risalto la «moralità» da trasmettere ai lettori. Tuttavia esso va guardato con attenzione, perché delinea i motivi che alimentavano la pietà e orientavano la vita di quei giovani seminaristi e illumina la sensibilità spirituale nella quale si formarono le convinzioni dello stesso don Bosco. Sono temi e preoccupazioni a lui familiari che si ritrovano costantemente nei suoi scritti successivi fino alle </a:t>
            </a:r>
            <a:r>
              <a:rPr lang="it" b="1" i="1" sz="950">
                <a:latin typeface="Palatino Linotype"/>
              </a:rPr>
              <a:t>Memorie dell'Oratorio.</a:t>
            </a:r>
          </a:p>
          <a:p>
            <a:pPr algn="just" marL="12700" marR="12700" indent="177800">
              <a:lnSpc>
                <a:spcPts val="1248"/>
              </a:lnSpc>
            </a:pPr>
            <a:r>
              <a:rPr lang="it" sz="1100">
                <a:latin typeface="Palatino Linotype"/>
              </a:rPr>
              <a:t>C'è innanzitutto l'affermazione della sicura venuta della morte per tutti e della necessità di predisporsi: «Fa in maniera che tutto il tuo vivere altro non sia che una preparazione alla morte e al Giudizio». Era una delle preoccupazioni più vive in quel contesto e in quella sensibilità culturale; uno degli elementi più caratterizzanti che ci aiuta a comprendere i quadri mentali e la spiritualità condivisa sia dai pastori che dai fedeli. Di fatto, dobbiamo rilevarlo, questa particolare attenzione alla morte e al giudizio, unita alla cura, non priva di ansie, di prepararvisi adeguatamente, è anche uno degli elementi che maggiormente</a:t>
            </a:r>
          </a:p>
        </p:txBody>
      </p:sp>
      <p:sp>
        <p:nvSpPr>
          <p:cNvPr id="3" name=""/>
          <p:cNvSpPr/>
          <p:nvPr/>
        </p:nvSpPr>
        <p:spPr>
          <a:xfrm>
            <a:off x="4297680" y="6992112"/>
            <a:ext cx="152400" cy="128016"/>
          </a:xfrm>
          <a:prstGeom prst="rect">
            <a:avLst/>
          </a:prstGeom>
        </p:spPr>
        <p:txBody>
          <a:bodyPr lIns="0" tIns="0" rIns="0" bIns="0">
            <a:noAutofit/>
          </a:bodyPr>
          <a:p>
            <a:pPr marL="25400" indent="0"/>
            <a:r>
              <a:rPr lang="it" sz="1000">
                <a:latin typeface="Palatino Linotype"/>
              </a:rPr>
              <a:t>71</a:t>
            </a:r>
          </a:p>
        </p:txBody>
      </p:sp>
    </p:spTree>
  </p:cSld>
  <p:clrMapOvr>
    <a:overrideClrMapping bg1="lt1" tx1="dk1" bg2="lt2" tx2="dk2" accent1="accent1" accent2="accent2" accent3="accent3" accent4="accent4" accent5="accent5" accent6="accent6" hlink="hlink" folHlink="folHlink"/>
  </p:clrMapOvr>
</p:sld>
</file>

<file path=ppt/slides/slide7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9224" y="524256"/>
            <a:ext cx="3973068" cy="5215128"/>
          </a:xfrm>
          <a:prstGeom prst="rect">
            <a:avLst/>
          </a:prstGeom>
        </p:spPr>
        <p:txBody>
          <a:bodyPr lIns="0" tIns="0" rIns="0" bIns="0">
            <a:noAutofit/>
          </a:bodyPr>
          <a:p>
            <a:pPr algn="just" marL="12700" marR="12700" indent="0">
              <a:lnSpc>
                <a:spcPts val="1248"/>
              </a:lnSpc>
            </a:pPr>
            <a:r>
              <a:rPr lang="it" sz="1100">
                <a:latin typeface="Palatino Linotype"/>
              </a:rPr>
              <a:t>denota la differenza tra la loro e la nostra sensibilità. C'è poi il richiamo al possente «patrocinio» di Maria: «Oh! Se gli uomini potessero essere persuasi qual contento arrechi in punto di morte essere stati divoti di Maria [...]. Sarà pur dessa, che col suo figlio tra le braccia formerà la nostra difesa contro il nemico deH'anima nostra all'ora estrema». Di conseguenza si esorta ad evitare la falsa devozione concentrandosi sulla sostanza: «Sii tu sempre dei veri divoti di Maria coll'imitare le di lei virtù». C'è quindi l'invito alla «frequenza dei sacramenti della confessione, e Comunione, che sono i due istrumenti ossia le due armi colle quali si superano gli assalti del comun nemico, e tutti gli scogli di questo burrascoso mare del mondo». E c'è infine la raccomandazione della cautela nel trattare con i compagni: «Avverti finalmente con chi tratti, parli, e chi tu frequenti [...] parlo degli stessi compagni chierici, e anche seminaristi; alcuni di essi sono cattivi, altri non sono cattivi, ma non molto buoni, altri poi sono veramente buoni. I primi si devono assolutamente fuggire, coi secondi solo trattare qualora si dia il bisogno, ma non formare alcuna famigliarità, gli ultimi poi si devono frequentare, e questi sono quelli da cui si riporta l'utilità spirituale e temporale» (pp. 61-64).</a:t>
            </a:r>
          </a:p>
          <a:p>
            <a:pPr algn="just" marL="12700" marR="12700" indent="165100">
              <a:lnSpc>
                <a:spcPts val="1248"/>
              </a:lnSpc>
              <a:spcAft>
                <a:spcPts val="1470"/>
              </a:spcAft>
            </a:pPr>
            <a:r>
              <a:rPr lang="it" sz="1100">
                <a:latin typeface="Palatino Linotype"/>
              </a:rPr>
              <a:t>Se consideriamo il contesto generale e particolare in cui si colloca il discorso di don Bosco, in questo e in altri testi, appare costantemente il legame da lui istituito tra la pietà eucaristica, le sensibilità dell'animo giovanile, la decisione di configurazione a Cristo e la tensione ascetica e virtuosa nel vissuto quotidiano. Così come risulta anche un certo sganciamento tra la comunione e la messa, tipico del tempo, che nella prassi pastorale cattolica in seguito si andrà assestando, anche per l'introduzione di devozioni, come la pratica dei primi nove venerdì del mese e della comunione riparatrice, le quali favoriranno la comunione "di devozione" fuori della messa, mentre parallelamente incrementeranno la sua frequenza settimanale e anche quotidiana strettamente legata alla confessione.</a:t>
            </a:r>
          </a:p>
        </p:txBody>
      </p:sp>
      <p:sp>
        <p:nvSpPr>
          <p:cNvPr id="3" name=""/>
          <p:cNvSpPr/>
          <p:nvPr/>
        </p:nvSpPr>
        <p:spPr>
          <a:xfrm>
            <a:off x="649224" y="6062472"/>
            <a:ext cx="3973068" cy="806196"/>
          </a:xfrm>
          <a:prstGeom prst="rect">
            <a:avLst/>
          </a:prstGeom>
        </p:spPr>
        <p:txBody>
          <a:bodyPr lIns="0" tIns="0" rIns="0" bIns="0">
            <a:noAutofit/>
          </a:bodyPr>
          <a:p>
            <a:pPr marL="177800" marR="12700" indent="-165100">
              <a:lnSpc>
                <a:spcPts val="1308"/>
              </a:lnSpc>
              <a:spcBef>
                <a:spcPts val="1470"/>
              </a:spcBef>
              <a:spcAft>
                <a:spcPts val="630"/>
              </a:spcAft>
            </a:pPr>
            <a:r>
              <a:rPr lang="it" b="1" sz="1100">
                <a:latin typeface="Arial"/>
              </a:rPr>
              <a:t>3. Fervore eucaristico e formazione della coscienza in vista della prassi</a:t>
            </a:r>
          </a:p>
          <a:p>
            <a:pPr algn="just" marL="12700" marR="12700" indent="165100">
              <a:lnSpc>
                <a:spcPts val="1248"/>
              </a:lnSpc>
            </a:pPr>
            <a:r>
              <a:rPr lang="it" sz="1100">
                <a:latin typeface="Palatino Linotype"/>
              </a:rPr>
              <a:t>Indubbiamente don Bosco, nel </a:t>
            </a:r>
            <a:r>
              <a:rPr lang="it" b="1" i="1" sz="950">
                <a:latin typeface="Palatino Linotype"/>
              </a:rPr>
              <a:t>Giovane provveduto</a:t>
            </a:r>
            <a:r>
              <a:rPr lang="it" sz="1100">
                <a:latin typeface="Palatino Linotype"/>
              </a:rPr>
              <a:t> (1847), come nel </a:t>
            </a:r>
            <a:r>
              <a:rPr lang="it" b="1" i="1" sz="950">
                <a:latin typeface="Palatino Linotype"/>
              </a:rPr>
              <a:t>Mese di maggio</a:t>
            </a:r>
            <a:r>
              <a:rPr lang="it" sz="1100">
                <a:latin typeface="Palatino Linotype"/>
              </a:rPr>
              <a:t> (1858), colloca in sezioni diverse l'assistenza</a:t>
            </a:r>
          </a:p>
        </p:txBody>
      </p:sp>
      <p:sp>
        <p:nvSpPr>
          <p:cNvPr id="4" name=""/>
          <p:cNvSpPr/>
          <p:nvPr/>
        </p:nvSpPr>
        <p:spPr>
          <a:xfrm>
            <a:off x="630936" y="6999732"/>
            <a:ext cx="3995928" cy="108204"/>
          </a:xfrm>
          <a:prstGeom prst="rect">
            <a:avLst/>
          </a:prstGeom>
        </p:spPr>
        <p:txBody>
          <a:bodyPr lIns="0" tIns="0" rIns="0" bIns="0">
            <a:noAutofit/>
          </a:bodyPr>
          <a:p>
            <a:pPr marL="25400" indent="0"/>
            <a:r>
              <a:rPr lang="it" sz="1000">
                <a:latin typeface="Palatino Linotype"/>
              </a:rPr>
              <a:t>72</a:t>
            </a:r>
          </a:p>
        </p:txBody>
      </p:sp>
    </p:spTree>
  </p:cSld>
  <p:clrMapOvr>
    <a:overrideClrMapping bg1="lt1" tx1="dk1" bg2="lt2" tx2="dk2" accent1="accent1" accent2="accent2" accent3="accent3" accent4="accent4" accent5="accent5" accent6="accent6" hlink="hlink" folHlink="folHlink"/>
  </p:clrMapOvr>
</p:sld>
</file>

<file path=ppt/slides/slide7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99872" y="560832"/>
            <a:ext cx="3971544" cy="6370320"/>
          </a:xfrm>
          <a:prstGeom prst="rect">
            <a:avLst/>
          </a:prstGeom>
        </p:spPr>
        <p:txBody>
          <a:bodyPr lIns="0" tIns="0" rIns="0" bIns="0">
            <a:noAutofit/>
          </a:bodyPr>
          <a:p>
            <a:pPr algn="just" marL="12700" marR="12700" indent="0">
              <a:lnSpc>
                <a:spcPts val="1248"/>
              </a:lnSpc>
            </a:pPr>
            <a:r>
              <a:rPr lang="it" sz="1100">
                <a:latin typeface="Palatino Linotype"/>
              </a:rPr>
              <a:t>alla messa e la preparazione alla comunione, quest'ultima preceduta da una istruzione sulla confessione e seguita da indicazioni per la visita al santo sacramento. Ma questo fatto non lo porta comunque a declinare la pietà eucaristica né in chiave puramente devozionale o sentimentale né come semplice adesione formale al dogma della presenza reale.</a:t>
            </a:r>
          </a:p>
          <a:p>
            <a:pPr algn="just" marL="12700" marR="12700" indent="177800">
              <a:lnSpc>
                <a:spcPts val="1248"/>
              </a:lnSpc>
            </a:pPr>
            <a:r>
              <a:rPr lang="it" sz="1100">
                <a:latin typeface="Palatino Linotype"/>
              </a:rPr>
              <a:t>Va considerata l'insistenza di don Bosco e di altri pastori del suo tempo sulla fecondità della partecipazione quotidiana dei giovani e del popolo alla messa e va letta con attenzione la </a:t>
            </a:r>
            <a:r>
              <a:rPr lang="it" b="1" i="1" sz="950">
                <a:latin typeface="Palatino Linotype"/>
              </a:rPr>
              <a:t>Maniera di assistere con frutto alla santa Messa</a:t>
            </a:r>
            <a:r>
              <a:rPr lang="it" sz="1100">
                <a:latin typeface="Palatino Linotype"/>
              </a:rPr>
              <a:t> </a:t>
            </a:r>
            <a:r>
              <a:rPr lang="it" sz="1100">
                <a:latin typeface="Palatino Linotype"/>
              </a:rPr>
              <a:t>inserita nel </a:t>
            </a:r>
            <a:r>
              <a:rPr lang="it" b="1" i="1" sz="950">
                <a:latin typeface="Palatino Linotype"/>
              </a:rPr>
              <a:t>Giovane provveduto. </a:t>
            </a:r>
            <a:r>
              <a:rPr lang="it" sz="1100">
                <a:latin typeface="Palatino Linotype"/>
              </a:rPr>
              <a:t>In essa la celebrazione eucaristica viene presentata, e non poteva essere diversamente, come "sacrificio" - «l'offerta ed il sacrificio del corpo e del sangue di Nostro Signor G. C. che viene offerto e distribuito sotto le specie del pane e del vino consacrato» - e </a:t>
            </a:r>
            <a:r>
              <a:rPr lang="it" b="1" i="1" sz="950">
                <a:latin typeface="Palatino Linotype"/>
              </a:rPr>
              <a:t>l'assistenza</a:t>
            </a:r>
            <a:r>
              <a:rPr lang="it" sz="1100">
                <a:latin typeface="Palatino Linotype"/>
              </a:rPr>
              <a:t> </a:t>
            </a:r>
            <a:r>
              <a:rPr lang="it" sz="1100">
                <a:latin typeface="Palatino Linotype"/>
              </a:rPr>
              <a:t>alla messa è prospettata come cosciente, devota e adorante contemplazione dell'evento consumato sul Calvario: «Entrate con disposizioni di vero cristiano nello spirito di Gesù Cristo, e supponete di vederlo cominciare la sua dolorosa passione, esposto a' più barbari trattamenti per nostra salvezza. Durante la messa state con modestia e raccoglimento tale che alcuna cosa non sia per disturbarvi. Il vostro spirito, il cuore, i sentimenti vostri non siano ad altro intenti che ad onorare Iddio» (pp. 84-86).</a:t>
            </a:r>
          </a:p>
          <a:p>
            <a:pPr algn="just" marL="12700" marR="12700" indent="177800">
              <a:lnSpc>
                <a:spcPts val="1248"/>
              </a:lnSpc>
            </a:pPr>
            <a:r>
              <a:rPr lang="it" sz="1100">
                <a:latin typeface="Palatino Linotype"/>
              </a:rPr>
              <a:t>Seguendo una prassi consolidata, documentata da operette di pietà ampiamente diffuse, come quelle di san Leonardo da Porto Maurizio e di sant'Alfonso, don Bosco delinea una forma di partecipazione mirata a far comprendere il senso dei vari riti e momenti della messa ed insieme a far aderire ad essi, ad appropriarsene, attraverso la recita di invocazioni e preghiere che, parafrasando i testi del messale, puntano al coinvolgimento di fede e di sentimenti al fine dell'assimilazione al Signore crocifisso, in vista di un vissuto cristiano congruente.</a:t>
            </a:r>
          </a:p>
          <a:p>
            <a:pPr algn="just" marL="12700" marR="12700" indent="177800">
              <a:lnSpc>
                <a:spcPts val="1248"/>
              </a:lnSpc>
            </a:pPr>
            <a:r>
              <a:rPr lang="it" sz="1100">
                <a:latin typeface="Palatino Linotype"/>
              </a:rPr>
              <a:t>Così, ad esempio, durante l'Offertorio, don Bosco orienta il giovane a consegnare se stesso col pane e col vino, immedesimandosi con l'offerta di Cristo: «Vi offro nel medesimo tempo il mio cuore, la lingua mia, affinché per l'avvenire altro non desideri né d'altra cosa parli, se non di quello che riguarda al vostro santo servizio» (p. 89). Mentre al momento della Comunione insiste affinché, se non ci si può comunicare sacramentalmente, si faccia almeno «la comunione spirituale, che consiste in un ardente desiderio di ricevere Gesù», e suggerisce una preghiera in cui i</a:t>
            </a:r>
          </a:p>
        </p:txBody>
      </p:sp>
      <p:sp>
        <p:nvSpPr>
          <p:cNvPr id="3" name=""/>
          <p:cNvSpPr/>
          <p:nvPr/>
        </p:nvSpPr>
        <p:spPr>
          <a:xfrm>
            <a:off x="4331208" y="7025640"/>
            <a:ext cx="152400" cy="128016"/>
          </a:xfrm>
          <a:prstGeom prst="rect">
            <a:avLst/>
          </a:prstGeom>
        </p:spPr>
        <p:txBody>
          <a:bodyPr lIns="0" tIns="0" rIns="0" bIns="0">
            <a:noAutofit/>
          </a:bodyPr>
          <a:p>
            <a:pPr marL="25400" indent="0"/>
            <a:r>
              <a:rPr lang="it" sz="1000">
                <a:latin typeface="Palatino Linotype"/>
              </a:rPr>
              <a:t>73</a:t>
            </a:r>
          </a:p>
        </p:txBody>
      </p:sp>
    </p:spTree>
  </p:cSld>
  <p:clrMapOvr>
    <a:overrideClrMapping bg1="lt1" tx1="dk1" bg2="lt2" tx2="dk2" accent1="accent1" accent2="accent2" accent3="accent3" accent4="accent4" accent5="accent5" accent6="accent6" hlink="hlink" folHlink="folHlink"/>
  </p:clrMapOvr>
</p:sld>
</file>

<file path=ppt/slides/slide7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3128" y="560832"/>
            <a:ext cx="3974592" cy="6355080"/>
          </a:xfrm>
          <a:prstGeom prst="rect">
            <a:avLst/>
          </a:prstGeom>
        </p:spPr>
        <p:txBody>
          <a:bodyPr lIns="0" tIns="0" rIns="0" bIns="0">
            <a:noAutofit/>
          </a:bodyPr>
          <a:p>
            <a:pPr algn="just" marL="12700" marR="12700" indent="0">
              <a:lnSpc>
                <a:spcPts val="1236"/>
              </a:lnSpc>
              <a:spcAft>
                <a:spcPts val="630"/>
              </a:spcAft>
            </a:pPr>
            <a:r>
              <a:rPr lang="it" sz="1100">
                <a:latin typeface="Palatino Linotype"/>
              </a:rPr>
              <a:t>devoti affetti, mentre esprimono la gioia dell'incontro adorante col Signore realmente presente nel sacramento, sono inequivocabilmente orientati alla carità vissuta e sfociano immediatamente nell'impegno morale:</a:t>
            </a:r>
          </a:p>
          <a:p>
            <a:pPr algn="just" marL="190500" indent="177800">
              <a:lnSpc>
                <a:spcPts val="1092"/>
              </a:lnSpc>
              <a:spcAft>
                <a:spcPts val="630"/>
              </a:spcAft>
            </a:pPr>
            <a:r>
              <a:rPr lang="it" b="1" sz="1000">
                <a:latin typeface="Palatino Linotype"/>
              </a:rPr>
              <a:t>Mio caro e buon Gesù, poiché questa mattina io non posso ricevere l'Ostia Santa, venite nondimeno a prendere possesso di me colla vostra grazia, onde io viva sempre nel vostro santo amore. La grazia che singolarmente vi domando è di potere star lontano da' cattivi compagni, perché se avrò la sorte di frequentare buoni compagni, io pure sarò buono e potrò salvare l'anima mia (p. 91).</a:t>
            </a:r>
          </a:p>
          <a:p>
            <a:pPr algn="just" marL="12700" indent="177800">
              <a:lnSpc>
                <a:spcPts val="1236"/>
              </a:lnSpc>
            </a:pPr>
            <a:r>
              <a:rPr lang="it" sz="1100">
                <a:latin typeface="Palatino Linotype"/>
              </a:rPr>
              <a:t>Lo stesso dinamismo si coglie nelle pratiche suggerite in preparazione e ringraziamento alla comunione, dove sono consigliati atti di adorazione, di fede e di carità, promesse e offerte mirate a configurare in profondità la coscienza e gli affetti dei ragazzi attorno al dono di sé a Dio: «Vi amo con tutto il cuor mio sopra ogni cosa, e per amor vostro amo il prossimo quanto me stesso, e perdono di buon cuore a tutti quelli che mi offesero» (p. 100). «Vi ringrazio di tutto cuore, e protesto che per l'avvenire voi sarete sempre la mia speranza, il mio conforto, voi solo la mia ricchezza [...]; vi offerisco tutto me stesso; vi offerisco questa volontà, affinché non voglia altre cose se non quelle che a voi piacciono; vi offerisco le mie mani, i miei piedi, gli occhi miei, la lingua, la bocca, la mente, il cuore, tutto offro a voi, custodite voi tutti questi sentimenti miei, acciocché ogni pensiero, ogni azione non abbia altro di mira se non quelle cose che sono di vostra maggior gloria e di vantaggio spirituale dell'anima mia» (p. 102).</a:t>
            </a:r>
          </a:p>
          <a:p>
            <a:pPr algn="just" marL="12700" indent="177800">
              <a:lnSpc>
                <a:spcPts val="1236"/>
              </a:lnSpc>
            </a:pPr>
            <a:r>
              <a:rPr lang="it" sz="1100">
                <a:latin typeface="Palatino Linotype"/>
              </a:rPr>
              <a:t>Analoghi pensieri vengono esposti negli </a:t>
            </a:r>
            <a:r>
              <a:rPr lang="it" b="1" i="1" sz="950">
                <a:latin typeface="Palatino Linotype"/>
              </a:rPr>
              <a:t>Atti da farsi nel visitare il SS. Sacramento,</a:t>
            </a:r>
            <a:r>
              <a:rPr lang="it" sz="1100">
                <a:latin typeface="Palatino Linotype"/>
              </a:rPr>
              <a:t> tutti culminanti nell'intento di orientare ad una sempre più consistente adesione al Signore e ad una conseguente trasformazione del vissuto: «Vi adoro umilmente e vi ringrazio [...]. Gesù mio, io vi amo con tutto il mio cuore: mi pento di avere per lo addietro tante volte disgustato la vostra infinita bontà. Propongo colla vostra grazia di non più offendervi per l'avvenire. Da oggi avanti voglio essere tutto vostro; fate voi di me quello che vi piace, solo imploro il vostro amore, la perseveranza nel bene, e l'adempimento perfetto della vostra volontà» (pp. 104-105).</a:t>
            </a:r>
          </a:p>
          <a:p>
            <a:pPr algn="just" marL="12700" indent="177800">
              <a:lnSpc>
                <a:spcPts val="1236"/>
              </a:lnSpc>
            </a:pPr>
            <a:r>
              <a:rPr lang="it" sz="1100">
                <a:latin typeface="Palatino Linotype"/>
              </a:rPr>
              <a:t>Questi testi, mutuati dalla letteratura devota del tempo, ma letti nell'orizzonte degli sforzi formativi messi in atto da don Bosco, della sua azione educativa e spirituale, in particolare dello</a:t>
            </a:r>
          </a:p>
        </p:txBody>
      </p:sp>
      <p:sp>
        <p:nvSpPr>
          <p:cNvPr id="3" name=""/>
          <p:cNvSpPr/>
          <p:nvPr/>
        </p:nvSpPr>
        <p:spPr>
          <a:xfrm>
            <a:off x="630936" y="7016496"/>
            <a:ext cx="155448" cy="128016"/>
          </a:xfrm>
          <a:prstGeom prst="rect">
            <a:avLst/>
          </a:prstGeom>
        </p:spPr>
        <p:txBody>
          <a:bodyPr lIns="0" tIns="0" rIns="0" bIns="0">
            <a:noAutofit/>
          </a:bodyPr>
          <a:p>
            <a:pPr marL="25400" indent="0"/>
            <a:r>
              <a:rPr lang="it" sz="1000">
                <a:latin typeface="Palatino Linotype"/>
              </a:rPr>
              <a:t>74</a:t>
            </a:r>
          </a:p>
        </p:txBody>
      </p:sp>
    </p:spTree>
  </p:cSld>
  <p:clrMapOvr>
    <a:overrideClrMapping bg1="lt1" tx1="dk1" bg2="lt2" tx2="dk2" accent1="accent1" accent2="accent2" accent3="accent3" accent4="accent4" accent5="accent5" accent6="accent6" hlink="hlink" folHlink="folHlink"/>
  </p:clrMapOvr>
</p:sld>
</file>

<file path=ppt/slides/slide7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5968" y="518160"/>
            <a:ext cx="3974592" cy="6379464"/>
          </a:xfrm>
          <a:prstGeom prst="rect">
            <a:avLst/>
          </a:prstGeom>
        </p:spPr>
        <p:txBody>
          <a:bodyPr lIns="0" tIns="0" rIns="0" bIns="0">
            <a:noAutofit/>
          </a:bodyPr>
          <a:p>
            <a:pPr algn="just" marL="12700" indent="0">
              <a:lnSpc>
                <a:spcPts val="1248"/>
              </a:lnSpc>
            </a:pPr>
            <a:r>
              <a:rPr lang="it" sz="1100">
                <a:latin typeface="Palatino Linotype"/>
              </a:rPr>
              <a:t>specifico modello di cristiano e di cittadino da lui promosso, acquistano ima valenza particolare e ci illuminano sui meccanismi innescati dal santo educatore per il coinvolgimento interiore dei suoi giovani in ordine alla relazione con Dio e alla perfezione cristiana.</a:t>
            </a:r>
          </a:p>
          <a:p>
            <a:pPr algn="just" marL="12700" marR="12700" indent="177800">
              <a:lnSpc>
                <a:spcPts val="1248"/>
              </a:lnSpc>
              <a:spcAft>
                <a:spcPts val="1680"/>
              </a:spcAft>
            </a:pPr>
            <a:r>
              <a:rPr lang="it" sz="1100">
                <a:latin typeface="Palatino Linotype"/>
              </a:rPr>
              <a:t>L'esperienza confermerà a don Bosco la fecondità e le potenzialità, forse non del tutto previste, di questa ben regolata e orientata devozione eucaristica. Ce lo documentano la </a:t>
            </a:r>
            <a:r>
              <a:rPr lang="it" b="1" i="1" sz="950">
                <a:latin typeface="Palatino Linotype"/>
              </a:rPr>
              <a:t>Vita</a:t>
            </a:r>
            <a:r>
              <a:rPr lang="it" sz="1100">
                <a:latin typeface="Palatino Linotype"/>
              </a:rPr>
              <a:t> di Domenico Savio e quelle di Michele Magone e di Francesco Besucco, che riproducono narrativamente e con efficacia gli sbocchi di tale prassi e spiritualità sacramentale nell'animo di un adolescente.</a:t>
            </a:r>
          </a:p>
          <a:p>
            <a:pPr algn="just" marL="12700" indent="0">
              <a:spcAft>
                <a:spcPts val="1050"/>
              </a:spcAft>
            </a:pPr>
            <a:r>
              <a:rPr lang="it" b="1" sz="1100">
                <a:latin typeface="Arial"/>
              </a:rPr>
              <a:t>4. L’Eucaristia aj cuore della vita spirituale</a:t>
            </a:r>
          </a:p>
          <a:p>
            <a:pPr algn="just" marL="12700" marR="12700" indent="177800">
              <a:lnSpc>
                <a:spcPts val="1248"/>
              </a:lnSpc>
              <a:spcAft>
                <a:spcPts val="630"/>
              </a:spcAft>
            </a:pPr>
            <a:r>
              <a:rPr lang="it" sz="1100">
                <a:latin typeface="Palatino Linotype"/>
              </a:rPr>
              <a:t>Nel corso degli anni Cinquanta l'esperienza di formazione e di conduzione spirituale degli adolescenti aveva rassodato la convinzione di don Bosco sulle potenzialità della pedagogia sacramentale al fine di plasmare un'umanità gioiosamente liberata e unificata nella forma del dono di sé a Dio e ai fratelli e di costruire un solido organismo virtuoso. Nella </a:t>
            </a:r>
            <a:r>
              <a:rPr lang="it" b="1" i="1" sz="950">
                <a:latin typeface="Palatino Linotype"/>
              </a:rPr>
              <a:t>Vita del giovanetto Savio Domenico,</a:t>
            </a:r>
            <a:r>
              <a:rPr lang="it" sz="1100">
                <a:latin typeface="Palatino Linotype"/>
              </a:rPr>
              <a:t> in particolare, si può intravedere come la pietà eucaristica (espressa nella cosciente e coinvolgente partecipazione alla messa, nella fervente comunione, nella visita e nell'adorazione eucaristica) venga collocata al cuore stesso della vita spirituale, quale suo nucleo e forza dinamica. Fedele al genere letterario scelto, il santo educatore si serve della narrazione di alcuni eventi per illustrare il suo discorso.</a:t>
            </a:r>
          </a:p>
          <a:p>
            <a:pPr algn="just" marL="12700" indent="0">
              <a:spcAft>
                <a:spcPts val="1050"/>
              </a:spcAft>
            </a:pPr>
            <a:r>
              <a:rPr lang="it" i="1" sz="1100">
                <a:latin typeface="Arial"/>
              </a:rPr>
              <a:t>4.1. Una generosa risposta all’amore di Cristo</a:t>
            </a:r>
          </a:p>
          <a:p>
            <a:pPr algn="just" marL="12700" marR="12700" indent="177800">
              <a:lnSpc>
                <a:spcPts val="1248"/>
              </a:lnSpc>
            </a:pPr>
            <a:r>
              <a:rPr lang="it" sz="1100">
                <a:latin typeface="Palatino Linotype"/>
              </a:rPr>
              <a:t>Il racconto della prima comunione di Domenico mette in risalto come, a convincere il cappellano e gli altri sacerdoti ad ammetterlo precocemente al Sacramento, fosse stata, insieme alla «cognizione precoce» e all'istruzione, la constatazione della tensione interiore, dei «vivi desideri», del fanciullo. Il testo indugia nel descrivere la sua accurata preparazione, il modo raccolto, devoto e fervoroso con cui egli si accostò alla mensa eucaristica, le feconde conseguenze dell'evento per la sua vita spirituale: «Quel giorno fu per lui sempre memorabile e si può chiamare vero principio o</a:t>
            </a:r>
          </a:p>
        </p:txBody>
      </p:sp>
      <p:sp>
        <p:nvSpPr>
          <p:cNvPr id="3" name=""/>
          <p:cNvSpPr/>
          <p:nvPr/>
        </p:nvSpPr>
        <p:spPr>
          <a:xfrm>
            <a:off x="4337304" y="6979920"/>
            <a:ext cx="155448" cy="131064"/>
          </a:xfrm>
          <a:prstGeom prst="rect">
            <a:avLst/>
          </a:prstGeom>
        </p:spPr>
        <p:txBody>
          <a:bodyPr lIns="0" tIns="0" rIns="0" bIns="0">
            <a:noAutofit/>
          </a:bodyPr>
          <a:p>
            <a:pPr marL="25400" indent="0"/>
            <a:r>
              <a:rPr lang="it" sz="1000">
                <a:latin typeface="Palatino Linotype"/>
              </a:rPr>
              <a:t>75</a:t>
            </a:r>
          </a:p>
        </p:txBody>
      </p:sp>
    </p:spTree>
  </p:cSld>
  <p:clrMapOvr>
    <a:overrideClrMapping bg1="lt1" tx1="dk1" bg2="lt2" tx2="dk2" accent1="accent1" accent2="accent2" accent3="accent3" accent4="accent4" accent5="accent5" accent6="accent6" hlink="hlink" folHlink="folHlink"/>
  </p:clrMapOvr>
</p:sld>
</file>

<file path=ppt/slides/slide7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4652" y="521208"/>
            <a:ext cx="3973068" cy="6336792"/>
          </a:xfrm>
          <a:prstGeom prst="rect">
            <a:avLst/>
          </a:prstGeom>
        </p:spPr>
        <p:txBody>
          <a:bodyPr lIns="0" tIns="0" rIns="0" bIns="0">
            <a:noAutofit/>
          </a:bodyPr>
          <a:p>
            <a:pPr algn="just" marL="12700" marR="12700" indent="0">
              <a:lnSpc>
                <a:spcPts val="1248"/>
              </a:lnSpc>
            </a:pPr>
            <a:r>
              <a:rPr lang="it" sz="1100">
                <a:latin typeface="Palatino Linotype"/>
              </a:rPr>
              <a:t>piuttosto continuazione di una vita, che può servire di modello ad ogni fedel cristiano» (p. 15). Don Bosco, che racconta in modo efficacissimo, non si limita a descrivere un fatto importante per la vita di Domenico. Al termine del capitolo, rivolgendosi ai lettori, specialmente agli educatori, conclude argomentando sulla necessità «di dare la più grande importanza a quest'atto religioso», perché «la prima comunione ben fatta pone un solido fondamento morale per tutta le vita» (p. 16).</a:t>
            </a:r>
          </a:p>
          <a:p>
            <a:pPr algn="just" marL="12700" marR="12700" indent="177800">
              <a:lnSpc>
                <a:spcPts val="1248"/>
              </a:lnSpc>
              <a:spcAft>
                <a:spcPts val="210"/>
              </a:spcAft>
            </a:pPr>
            <a:r>
              <a:rPr lang="it" sz="1100">
                <a:latin typeface="Palatino Linotype"/>
              </a:rPr>
              <a:t>La narrazione, nella sua semplice articolazione, sa mettere in luce, con grande tatto psicologico, le dinamiche spirituali, morali, affettive e operative che possono fare della comunione eucaristica la sorgente di una vita rinnovata secondo il Vangelo.</a:t>
            </a:r>
          </a:p>
          <a:p>
            <a:pPr algn="just" marL="190500" marR="12700" indent="177800">
              <a:lnSpc>
                <a:spcPts val="1092"/>
              </a:lnSpc>
              <a:spcAft>
                <a:spcPts val="420"/>
              </a:spcAft>
            </a:pPr>
            <a:r>
              <a:rPr lang="it" b="1" sz="1000">
                <a:latin typeface="Palatino Linotype"/>
              </a:rPr>
              <a:t>È assai difficile esprimere gli affetti di santa gioia, di cui gli riempi il cuore un tale annunzio. Corse a casa e lo disse con trasporto alla madre; ora pregava, ora leggeva; passava molto tempo in chiesa prima e dopo la messa, e pareva che l'anima sua abitasse già cogli angeli del cielo. La vigilia del giorno fissato per la comunione chiamò la sua genitrice: Mamma, le disse, domani vo a fare la mia comunione; perdonatemi tutti i dispiaceri che vi diedi pel passato: per l'avvenire vi prometto di essere molto più buono; sarò attento alla scuola, ubbidiente, docile, rispettoso a quanto sarete per comandarmi. Ciò detto fu commosso e si mise a piangere </a:t>
            </a:r>
            <a:r>
              <a:rPr lang="it" b="1" sz="1000" spc="100">
                <a:latin typeface="Palatino Linotype"/>
              </a:rPr>
              <a:t>[...].</a:t>
            </a:r>
            <a:r>
              <a:rPr lang="it" b="1" sz="1000">
                <a:latin typeface="Palatino Linotype"/>
              </a:rPr>
              <a:t> Al mattino di quel memorando giorno si levò per tempo e, vestitosi de' suoi abiti più belli, andò alla chiesa, che trovò ancor chiusa. S'inginocchiò, come già aveva fatto altre volte, sul limitare di quella e pregò finché giungendo altri fanciulli ne fu aperta la porta. Tra le confessioni, preparazione e ringraziamento della comunione la funzione durò cinque ore. Domenico entrò il primo in chiesa e ne usci l'ultimo. In tutto quel tempo egli non sapeva più se fosse in cielo o in terra (p. 14-15).</a:t>
            </a:r>
          </a:p>
          <a:p>
            <a:pPr algn="just" marL="12700" marR="12700" indent="177800">
              <a:lnSpc>
                <a:spcPts val="1248"/>
              </a:lnSpc>
            </a:pPr>
            <a:r>
              <a:rPr lang="it" sz="1100">
                <a:latin typeface="Palatino Linotype"/>
              </a:rPr>
              <a:t>Il fervore di Domenico, così come viene evocato, non appare soltanto frutto naturale del desiderio di un fanciullo, preparato con cura, che psichicamente si protende verso un evento riconosciuto come importante. Posto in relazione con quanto don Bosco racconta nei capitoli successivi e con la coerenza generale del suo discorso, si presenta come risultante dell'incontro tra l'azione della grazia e i dinamismi di un cuore educato nella fede e reso sensibile agli appelli interiori dello Spirito. L'ardente desiderio del ragazzo è descritto come naturale risposta all'attrattiva interiore esercitata dall'amore smisurato del Signore percepito nell'Eucaristia. È significativo che, nel racconto di don Bosco, l'annuncio dell'ammissione alla comunione scateni ima serie di</a:t>
            </a:r>
          </a:p>
        </p:txBody>
      </p:sp>
      <p:sp>
        <p:nvSpPr>
          <p:cNvPr id="3" name=""/>
          <p:cNvSpPr/>
          <p:nvPr/>
        </p:nvSpPr>
        <p:spPr>
          <a:xfrm>
            <a:off x="630936" y="6973824"/>
            <a:ext cx="158496" cy="131064"/>
          </a:xfrm>
          <a:prstGeom prst="rect">
            <a:avLst/>
          </a:prstGeom>
        </p:spPr>
        <p:txBody>
          <a:bodyPr lIns="0" tIns="0" rIns="0" bIns="0">
            <a:noAutofit/>
          </a:bodyPr>
          <a:p>
            <a:pPr marL="25400" indent="0"/>
            <a:r>
              <a:rPr lang="it" sz="1000">
                <a:latin typeface="Palatino Linotype"/>
              </a:rPr>
              <a:t>76</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1703832" y="1283208"/>
            <a:ext cx="1438656" cy="262128"/>
          </a:xfrm>
          <a:prstGeom prst="rect">
            <a:avLst/>
          </a:prstGeom>
        </p:spPr>
        <p:txBody>
          <a:bodyPr lIns="0" tIns="0" rIns="0" bIns="0">
            <a:noAutofit/>
          </a:bodyPr>
          <a:p>
            <a:pPr algn="ctr" indent="0">
              <a:spcAft>
                <a:spcPts val="2520"/>
              </a:spcAft>
            </a:pPr>
            <a:r>
              <a:rPr lang="it" b="1" sz="2400">
                <a:latin typeface="Palatino Linotype"/>
              </a:rPr>
              <a:t>Sommario</a:t>
            </a:r>
          </a:p>
        </p:txBody>
      </p:sp>
      <p:sp>
        <p:nvSpPr>
          <p:cNvPr id="3" name=""/>
          <p:cNvSpPr/>
          <p:nvPr/>
        </p:nvSpPr>
        <p:spPr>
          <a:xfrm>
            <a:off x="446532" y="2008632"/>
            <a:ext cx="3960876" cy="4831080"/>
          </a:xfrm>
          <a:prstGeom prst="rect">
            <a:avLst/>
          </a:prstGeom>
        </p:spPr>
        <p:txBody>
          <a:bodyPr lIns="0" tIns="0" rIns="0" bIns="0">
            <a:noAutofit/>
          </a:bodyPr>
          <a:p>
            <a:pPr marL="12700" indent="0">
              <a:lnSpc>
                <a:spcPts val="1140"/>
              </a:lnSpc>
              <a:spcBef>
                <a:spcPts val="2520"/>
              </a:spcBef>
            </a:pPr>
            <a:r>
              <a:rPr lang="it" b="1" sz="1000">
                <a:latin typeface="Palatino Linotype"/>
              </a:rPr>
              <a:t>«Io sono il pane di vita»</a:t>
            </a:r>
          </a:p>
          <a:p>
            <a:pPr marL="12700" indent="0">
              <a:lnSpc>
                <a:spcPts val="1140"/>
              </a:lnSpc>
              <a:spcAft>
                <a:spcPts val="630"/>
              </a:spcAft>
            </a:pPr>
            <a:r>
              <a:rPr lang="it" sz="1000">
                <a:latin typeface="Palatino Linotype"/>
              </a:rPr>
              <a:t>La spiritualità eucaristica nel vangelo di Giovanni (Giorgio </a:t>
            </a:r>
            <a:r>
              <a:rPr lang="it" b="1" cap="small" sz="750">
                <a:latin typeface="Palatino Linotype"/>
              </a:rPr>
              <a:t>Zevini)</a:t>
            </a:r>
          </a:p>
          <a:p>
            <a:pPr marL="12700" indent="0">
              <a:lnSpc>
                <a:spcPts val="1152"/>
              </a:lnSpc>
            </a:pPr>
            <a:r>
              <a:rPr lang="it" b="1" sz="1000">
                <a:latin typeface="Palatino Linotype"/>
              </a:rPr>
              <a:t>«Offro la mia vita»</a:t>
            </a:r>
          </a:p>
          <a:p>
            <a:pPr marL="12700" indent="0">
              <a:lnSpc>
                <a:spcPts val="1152"/>
              </a:lnSpc>
              <a:spcAft>
                <a:spcPts val="630"/>
              </a:spcAft>
            </a:pPr>
            <a:r>
              <a:rPr lang="it" sz="1000">
                <a:latin typeface="Palatino Linotype"/>
              </a:rPr>
              <a:t>Triduo pasquale e dono eucaristico (Andrea </a:t>
            </a:r>
            <a:r>
              <a:rPr lang="it" b="1" cap="small" sz="750">
                <a:latin typeface="Palatino Linotype"/>
              </a:rPr>
              <a:t>Bozzolo)</a:t>
            </a:r>
          </a:p>
          <a:p>
            <a:pPr marL="12700" indent="0">
              <a:lnSpc>
                <a:spcPts val="1152"/>
              </a:lnSpc>
            </a:pPr>
            <a:r>
              <a:rPr lang="it" b="1" sz="1000">
                <a:latin typeface="Palatino Linotype"/>
              </a:rPr>
              <a:t>«Vivere il mistero deU'Eucaristia»</a:t>
            </a:r>
          </a:p>
          <a:p>
            <a:pPr marL="12700" indent="0">
              <a:lnSpc>
                <a:spcPts val="1152"/>
              </a:lnSpc>
              <a:spcAft>
                <a:spcPts val="630"/>
              </a:spcAft>
            </a:pPr>
            <a:r>
              <a:rPr lang="it" sz="1000">
                <a:latin typeface="Palatino Linotype"/>
              </a:rPr>
              <a:t>L'Eucaristia tra celebrazione e vita (Gianfranco </a:t>
            </a:r>
            <a:r>
              <a:rPr lang="it" b="1" cap="small" sz="750">
                <a:latin typeface="Palatino Linotype"/>
              </a:rPr>
              <a:t>Venturi)</a:t>
            </a:r>
          </a:p>
          <a:p>
            <a:pPr marL="12700" indent="0">
              <a:lnSpc>
                <a:spcPts val="1140"/>
              </a:lnSpc>
            </a:pPr>
            <a:r>
              <a:rPr lang="it" b="1" sz="1000">
                <a:latin typeface="Palatino Linotype"/>
              </a:rPr>
              <a:t>«L'Eucaristia fa la Chiesa»</a:t>
            </a:r>
          </a:p>
          <a:p>
            <a:pPr marL="12700" indent="0">
              <a:lnSpc>
                <a:spcPts val="1140"/>
              </a:lnSpc>
              <a:spcAft>
                <a:spcPts val="630"/>
              </a:spcAft>
            </a:pPr>
            <a:r>
              <a:rPr lang="it" sz="1000">
                <a:latin typeface="Palatino Linotype"/>
              </a:rPr>
              <a:t>La vita consacrata si alimenta ed esprime nell'Eucaristia (Paolo </a:t>
            </a:r>
            <a:r>
              <a:rPr lang="it" b="1" cap="small" sz="750">
                <a:latin typeface="Palatino Linotype"/>
              </a:rPr>
              <a:t>Ripa di Meana)</a:t>
            </a:r>
          </a:p>
          <a:p>
            <a:pPr marL="12700" indent="0">
              <a:lnSpc>
                <a:spcPts val="1152"/>
              </a:lnSpc>
            </a:pPr>
            <a:r>
              <a:rPr lang="it" b="1" sz="1000">
                <a:latin typeface="Palatino Linotype"/>
              </a:rPr>
              <a:t>«Sono convinta che Dio abbia veramente </a:t>
            </a:r>
            <a:r>
              <a:rPr lang="it" sz="1000">
                <a:latin typeface="Palatino Linotype"/>
              </a:rPr>
              <a:t>preso </a:t>
            </a:r>
            <a:r>
              <a:rPr lang="it" b="1" sz="1000">
                <a:latin typeface="Palatino Linotype"/>
              </a:rPr>
              <a:t>possesso del tuo cuore»</a:t>
            </a:r>
          </a:p>
          <a:p>
            <a:pPr marL="12700" indent="0">
              <a:lnSpc>
                <a:spcPts val="1152"/>
              </a:lnSpc>
              <a:spcAft>
                <a:spcPts val="630"/>
              </a:spcAft>
            </a:pPr>
            <a:r>
              <a:rPr lang="it" sz="1000">
                <a:latin typeface="Palatino Linotype"/>
              </a:rPr>
              <a:t>Spiritualità eucaristica, affettività e vita virtuosa nella prospettiva di don Bosco (Aldo </a:t>
            </a:r>
            <a:r>
              <a:rPr lang="it" b="1" cap="small" sz="750">
                <a:latin typeface="Palatino Linotype"/>
              </a:rPr>
              <a:t>Giraudo)</a:t>
            </a:r>
          </a:p>
          <a:p>
            <a:pPr marL="12700" indent="0">
              <a:lnSpc>
                <a:spcPts val="1152"/>
              </a:lnSpc>
            </a:pPr>
            <a:r>
              <a:rPr lang="it" b="1" sz="1000">
                <a:latin typeface="Palatino Linotype"/>
              </a:rPr>
              <a:t>«Ricevilo con amore Gesù che ti ama tanto»</a:t>
            </a:r>
          </a:p>
          <a:p>
            <a:pPr marL="12700" indent="0">
              <a:lnSpc>
                <a:spcPts val="1152"/>
              </a:lnSpc>
              <a:spcAft>
                <a:spcPts val="630"/>
              </a:spcAft>
            </a:pPr>
            <a:r>
              <a:rPr lang="it" sz="1000">
                <a:latin typeface="Palatino Linotype"/>
              </a:rPr>
              <a:t>La dimensione eucaristica della spiritualità educativa di santa Maria Domenica Mazzarello (Piera </a:t>
            </a:r>
            <a:r>
              <a:rPr lang="it" b="1" cap="small" sz="750">
                <a:latin typeface="Palatino Linotype"/>
              </a:rPr>
              <a:t>Cavagli!)</a:t>
            </a:r>
          </a:p>
          <a:p>
            <a:pPr marL="12700" indent="0">
              <a:lnSpc>
                <a:spcPts val="1152"/>
              </a:lnSpc>
            </a:pPr>
            <a:r>
              <a:rPr lang="it" b="1" sz="1000">
                <a:latin typeface="Palatino Linotype"/>
              </a:rPr>
              <a:t>«Per voi tutti»</a:t>
            </a:r>
          </a:p>
          <a:p>
            <a:pPr marL="12700" indent="0">
              <a:lnSpc>
                <a:spcPts val="1152"/>
              </a:lnSpc>
              <a:spcAft>
                <a:spcPts val="630"/>
              </a:spcAft>
            </a:pPr>
            <a:r>
              <a:rPr lang="it" sz="1000">
                <a:latin typeface="Palatino Linotype"/>
              </a:rPr>
              <a:t>L'Eucaristia e l'edificazione della città (Mons. Fernando </a:t>
            </a:r>
            <a:r>
              <a:rPr lang="it" b="1" cap="small" sz="750">
                <a:latin typeface="Palatino Linotype"/>
              </a:rPr>
              <a:t>Charrier)</a:t>
            </a:r>
          </a:p>
          <a:p>
            <a:pPr marL="12700" indent="0">
              <a:lnSpc>
                <a:spcPts val="1152"/>
              </a:lnSpc>
            </a:pPr>
            <a:r>
              <a:rPr lang="it" b="1" sz="1000">
                <a:latin typeface="Palatino Linotype"/>
              </a:rPr>
              <a:t>«Chi salirà il monte del Signore? Chi ha mani innocenti e cuore puro»</a:t>
            </a:r>
          </a:p>
          <a:p>
            <a:pPr marL="12700" indent="0">
              <a:lnSpc>
                <a:spcPts val="1152"/>
              </a:lnSpc>
            </a:pPr>
            <a:r>
              <a:rPr lang="it" sz="1000">
                <a:latin typeface="Palatino Linotype"/>
              </a:rPr>
              <a:t>Un' esperienza pastorale diocesana d'ispirazione "donboschiana" (Intervista a don Paolo </a:t>
            </a:r>
            <a:r>
              <a:rPr lang="it" b="1" cap="small" sz="750">
                <a:latin typeface="Palatino Linotype"/>
              </a:rPr>
              <a:t>Gariglio)</a:t>
            </a:r>
          </a:p>
        </p:txBody>
      </p:sp>
      <p:sp>
        <p:nvSpPr>
          <p:cNvPr id="4" name=""/>
          <p:cNvSpPr/>
          <p:nvPr/>
        </p:nvSpPr>
        <p:spPr>
          <a:xfrm>
            <a:off x="4331208" y="7022592"/>
            <a:ext cx="94488" cy="128016"/>
          </a:xfrm>
          <a:prstGeom prst="rect">
            <a:avLst/>
          </a:prstGeom>
        </p:spPr>
        <p:txBody>
          <a:bodyPr lIns="0" tIns="0" rIns="0" bIns="0">
            <a:noAutofit/>
          </a:bodyPr>
          <a:p>
            <a:pPr marL="12700" indent="0"/>
            <a:r>
              <a:rPr lang="it" sz="1000">
                <a:latin typeface="Palatino Linotype"/>
              </a:rPr>
              <a:t>5</a:t>
            </a:r>
          </a:p>
        </p:txBody>
      </p:sp>
    </p:spTree>
  </p:cSld>
  <p:clrMapOvr>
    <a:overrideClrMapping bg1="lt1" tx1="dk1" bg2="lt2" tx2="dk2" accent1="accent1" accent2="accent2" accent3="accent3" accent4="accent4" accent5="accent5" accent6="accent6" hlink="hlink" folHlink="folHlink"/>
  </p:clrMapOvr>
</p:sld>
</file>

<file path=ppt/slides/slide8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82168" y="502920"/>
            <a:ext cx="3971544" cy="6370320"/>
          </a:xfrm>
          <a:prstGeom prst="rect">
            <a:avLst/>
          </a:prstGeom>
        </p:spPr>
        <p:txBody>
          <a:bodyPr lIns="0" tIns="0" rIns="0" bIns="0">
            <a:noAutofit/>
          </a:bodyPr>
          <a:p>
            <a:pPr algn="just" marL="12700" marR="12700" indent="0">
              <a:lnSpc>
                <a:spcPts val="1248"/>
              </a:lnSpc>
            </a:pPr>
            <a:r>
              <a:rPr lang="it" sz="1100">
                <a:latin typeface="Palatino Linotype"/>
              </a:rPr>
              <a:t>dinamismi: gioia incontenibile, fervore della preghiera, bisogno di raccoglimento e di contemplazione, contrizione perfetta del cuore, deliberazione di un atteggiamento nuovo nell'affrontare le relazioni e la vita quotidiana.</a:t>
            </a:r>
          </a:p>
          <a:p>
            <a:pPr algn="just" marL="12700" marR="12700" indent="177800">
              <a:lnSpc>
                <a:spcPts val="1248"/>
              </a:lnSpc>
            </a:pPr>
            <a:r>
              <a:rPr lang="it" sz="1100">
                <a:latin typeface="Palatino Linotype"/>
              </a:rPr>
              <a:t>La giornata della prima comunione viene prospettata quasi come il festoso incontro tra due amanti, in un clima interiore di raccoglimento gioioso e di rapimento assorto, che non si esaurisce nell'intensità emotiva del momento. Infatti, i "ricordi" riportati dall'autore non fanno che delineare operativamente i tratti essenziali di un programma in cui si afferma risolutamente la centralità di Dio, una relazione di amicizia affettuosa, una totalità battesimale indiscussa e irremovibile: «La morte ma non peccati». Certo, non c'è risposta più adeguata, al dono che Cristo fa nell'Eucaristia, della consegna perenne di sé, anche se qui viene espressa in formule congrue alla semplicità di un fanciullo.</a:t>
            </a:r>
          </a:p>
          <a:p>
            <a:pPr algn="just" marL="12700" marR="12700" indent="177800">
              <a:lnSpc>
                <a:spcPts val="1248"/>
              </a:lnSpc>
            </a:pPr>
            <a:r>
              <a:rPr lang="it" sz="1100">
                <a:latin typeface="Palatino Linotype"/>
              </a:rPr>
              <a:t>È risaputo come tali propositi venissero comunemente suggeriti ai comunicandi. Comunque, la figura morale di Domenico e la sua statura interiore, così efficacemente delineate, rendono plausibile l'episodio. Don Bosco ha un'intenzionalità evidente. Checché ne sia stato della situazione narrata, il testo esprime una consolidata convinzione dell'autore, confermata dall'esperienza educativa e pastorale: le promesse del protagonista, il suo consegnarsi generoso con cuore indiviso, è l'unico modo, il più fecondo, per corrispondere all'amore di Colui che per noi ha donato il suo corpo e il suo sangue.</a:t>
            </a:r>
          </a:p>
          <a:p>
            <a:pPr algn="just" marL="12700" marR="12700" indent="177800">
              <a:lnSpc>
                <a:spcPts val="1248"/>
              </a:lnSpc>
            </a:pPr>
            <a:r>
              <a:rPr lang="it" sz="1100">
                <a:latin typeface="Palatino Linotype"/>
              </a:rPr>
              <a:t>Che non si debba esaurire tutto nell'emozione del momento, lo insinua accortamente il narratore riportando le promesse di Domenico. Suggerisce al lettore l'idea che la comprensione adeguata dell'Eucaristia e l'accostamento ad essa con le dovute disposizioni interiori ed esterne fa scaturisce ima mentalità nuova, ima decisione irremovibile, ima feconda tensione morale al bene e alla perfezione. Tutto ciò è frutto della grazia del sacramento che pone nel cuore il lievito della carità ed è, insieme, risultato del coinvolgimento del fedele che accetta di entrare nell'ordine di tale carità.</a:t>
            </a:r>
          </a:p>
          <a:p>
            <a:pPr algn="just" marL="12700" marR="12700" indent="177800">
              <a:lnSpc>
                <a:spcPts val="1248"/>
              </a:lnSpc>
            </a:pPr>
            <a:r>
              <a:rPr lang="it" sz="1100">
                <a:latin typeface="Palatino Linotype"/>
              </a:rPr>
              <a:t>Quello della necessità di una risposta generosa, totalitaria e operativa, era un aspetto centrale della mentalità e della spiritualità di don Bosco, un tratto ricorrente della sua pastorale e del modo personale di accompagnare spiritualmente i giovani. Rileviamo, nella biografia del giovane discepolo, una particolare</a:t>
            </a:r>
          </a:p>
        </p:txBody>
      </p:sp>
      <p:sp>
        <p:nvSpPr>
          <p:cNvPr id="3" name=""/>
          <p:cNvSpPr/>
          <p:nvPr/>
        </p:nvSpPr>
        <p:spPr>
          <a:xfrm>
            <a:off x="4416552" y="6967728"/>
            <a:ext cx="158496" cy="124968"/>
          </a:xfrm>
          <a:prstGeom prst="rect">
            <a:avLst/>
          </a:prstGeom>
        </p:spPr>
        <p:txBody>
          <a:bodyPr lIns="0" tIns="0" rIns="0" bIns="0">
            <a:noAutofit/>
          </a:bodyPr>
          <a:p>
            <a:pPr marL="25400" indent="0"/>
            <a:r>
              <a:rPr lang="it" sz="1000">
                <a:latin typeface="Palatino Linotype"/>
              </a:rPr>
              <a:t>77</a:t>
            </a:r>
          </a:p>
        </p:txBody>
      </p:sp>
    </p:spTree>
  </p:cSld>
  <p:clrMapOvr>
    <a:overrideClrMapping bg1="lt1" tx1="dk1" bg2="lt2" tx2="dk2" accent1="accent1" accent2="accent2" accent3="accent3" accent4="accent4" accent5="accent5" accent6="accent6" hlink="hlink" folHlink="folHlink"/>
  </p:clrMapOvr>
</p:sld>
</file>

<file path=ppt/slides/slide8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94360" y="505968"/>
            <a:ext cx="3970020" cy="6364224"/>
          </a:xfrm>
          <a:prstGeom prst="rect">
            <a:avLst/>
          </a:prstGeom>
        </p:spPr>
        <p:txBody>
          <a:bodyPr lIns="0" tIns="0" rIns="0" bIns="0">
            <a:noAutofit/>
          </a:bodyPr>
          <a:p>
            <a:pPr algn="just" marL="12700" marR="12700" indent="0">
              <a:lnSpc>
                <a:spcPts val="1248"/>
              </a:lnSpc>
              <a:spcAft>
                <a:spcPts val="210"/>
              </a:spcAft>
            </a:pPr>
            <a:r>
              <a:rPr lang="it" sz="1100">
                <a:latin typeface="Palatino Linotype"/>
              </a:rPr>
              <a:t>insistenza sulle promesse, formulate in modo da apparire come un'affermazione del primato assoluto dell'amor di Dio. Infatti, la dichiarazione di preferire la morte al peccato, ritorna in momenti diversi e importanti del racconto, nei quali, tra l'altro, don Bosco pone un legame stretto tra pietà eucaristica e pietà mariana, tra l'amore verso Dio e la virtù della castità. L'ottavo capitolo della </a:t>
            </a:r>
            <a:r>
              <a:rPr lang="it" b="1" i="1" sz="950">
                <a:latin typeface="Palatino Linotype"/>
              </a:rPr>
              <a:t>Vita</a:t>
            </a:r>
            <a:r>
              <a:rPr lang="it" sz="1100">
                <a:latin typeface="Palatino Linotype"/>
              </a:rPr>
              <a:t>, rievocando il fervore suscitato dalla proclamazione del dogma dell'immacolata, racconta come Domenico, dopo essersi accostato ai sacramenti «col massimo raccoglimento», consigliato dal confessore «rinnovò le promesse fatte nella prima comunione, di poi disse più e più volte queste precise parole: Maria vi dono il mio cuore; fate che sia sempre vostro. Gesù e Maria siate voi sempre gli amici miei! Ma per pietà fatemi morir piuttosto che mi accada la disgrazia di commettere un solo peccato». Nel capitolo tredicesimo si mostra l'affinità tra la devozione all'«immacolato cuore di Maria» e l'offerta di sé: «Tutte le volte che recavasi in chiesa andava avanti all'altare di lei per pregarla ad ottenergli la grazia di conservare il suo cuore sempre lontano da ogni affetto impuro. Maria, diceva, io voglio essere sempre vostro figliuolo: ottenetemi di morire prima che io commetta un peccato contrario alla virtù della modestia» (p. 56). Sono espressioni che riemergono nel racconto di un ardente e rapito ringraziamento dopo la comunione, descritto nel capitolo ventesimo: «Fra le altre cose intesi chiaramente queste parole: Sì, mio Dio, ve l'ho già detto e ve lo dico di nuovo, io vi amo e vi voglio amare fino alla morte. Se voi vedete che io sia per offendervi, mandatemi la morte: sì, prima la morte, ma non peccare» (p. 95). È un crescendo di tensione spirituale che raggiunge il vertice nell'evocazione dell'ultima comunione di Domenico morente:</a:t>
            </a:r>
          </a:p>
          <a:p>
            <a:pPr algn="just" marL="177800" marR="12700" indent="190500">
              <a:lnSpc>
                <a:spcPts val="1092"/>
              </a:lnSpc>
            </a:pPr>
            <a:r>
              <a:rPr lang="it" b="1" sz="1000">
                <a:latin typeface="Palatino Linotype"/>
              </a:rPr>
              <a:t>«Tutte le volte che si accostava ai santi Sacramenti sembrava sempre un san Luigi. Ora che egli giudicava essere veramente quella l'ultima comunione della sua vita, chi potrebbe esprimere il fervore, gli slanci di teneri affetti che da quell'innocente cuore uscirono verso l'amato suo Gesù? Richiamò allora alla memoria le promesse fatte nella prima comunione. Disse più volte: sì, sì, o Gesù, o Maria, voi sarete ora e sempre gli amici dell'anima mia. Ripeto e lo dico mille volte: morire, ma non peccati. Terminato il ringraziamento, tutto tranquillo disse: Ora sono contento; è vero che debbo fare il lungo viaggio dell'eternità, ma con Gesù in mia compagnia ho nulla a temere. Oh! dite pur sempre, ditelo a tutti: chi ha Gesù per suo amico e compagno non teme più alcun male, nemmeno la morte» (pp. 109-110).</a:t>
            </a:r>
          </a:p>
        </p:txBody>
      </p:sp>
      <p:sp>
        <p:nvSpPr>
          <p:cNvPr id="3" name=""/>
          <p:cNvSpPr/>
          <p:nvPr/>
        </p:nvSpPr>
        <p:spPr>
          <a:xfrm>
            <a:off x="579120" y="6961632"/>
            <a:ext cx="155448" cy="131064"/>
          </a:xfrm>
          <a:prstGeom prst="rect">
            <a:avLst/>
          </a:prstGeom>
        </p:spPr>
        <p:txBody>
          <a:bodyPr lIns="0" tIns="0" rIns="0" bIns="0">
            <a:noAutofit/>
          </a:bodyPr>
          <a:p>
            <a:pPr marL="12700" indent="0"/>
            <a:r>
              <a:rPr lang="it" sz="1000">
                <a:latin typeface="Palatino Linotype"/>
              </a:rPr>
              <a:t>78</a:t>
            </a:r>
          </a:p>
        </p:txBody>
      </p:sp>
    </p:spTree>
  </p:cSld>
  <p:clrMapOvr>
    <a:overrideClrMapping bg1="lt1" tx1="dk1" bg2="lt2" tx2="dk2" accent1="accent1" accent2="accent2" accent3="accent3" accent4="accent4" accent5="accent5" accent6="accent6" hlink="hlink" folHlink="folHlink"/>
  </p:clrMapOvr>
</p:sld>
</file>

<file path=ppt/slides/slide8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69976" y="548640"/>
            <a:ext cx="3968496" cy="6385560"/>
          </a:xfrm>
          <a:prstGeom prst="rect">
            <a:avLst/>
          </a:prstGeom>
        </p:spPr>
        <p:txBody>
          <a:bodyPr lIns="0" tIns="0" rIns="0" bIns="0">
            <a:noAutofit/>
          </a:bodyPr>
          <a:p>
            <a:pPr algn="just" marL="12700" marR="12700" indent="190500">
              <a:lnSpc>
                <a:spcPts val="1248"/>
              </a:lnSpc>
              <a:spcAft>
                <a:spcPts val="1050"/>
              </a:spcAft>
            </a:pPr>
            <a:r>
              <a:rPr lang="it" sz="1100">
                <a:latin typeface="Palatino Linotype"/>
              </a:rPr>
              <a:t>Si constata che, nell'ottica di don Bosco e dei giovani da lui formati, l'ambito eucaristico e quello mariano rimandino costantemente al primo comandamento. È questa, d'altronde, una delle chiavi interpretative suggerite nell'introduzione della </a:t>
            </a:r>
            <a:r>
              <a:rPr lang="it" b="1" i="1" sz="950">
                <a:latin typeface="Palatino Linotype"/>
              </a:rPr>
              <a:t>Vita, </a:t>
            </a:r>
            <a:r>
              <a:rPr lang="it" sz="1100">
                <a:latin typeface="Palatino Linotype"/>
              </a:rPr>
              <a:t>quando, additando Domenico quale modello di «fedele seguace di Gesù Cristo» da imitare, si conclude con l'invocazione: «La Vergine Santissima, di cui il giovane Savio era fervoroso divoto, ci ottenga di poter fare un cuor solo ed un'anima sola per amare il nostro Creatore, che è il solo degno di essere amato sopra ogni cosa, e fedelmente servito in tutti i giorni di nostra vita» (p. 5).</a:t>
            </a:r>
          </a:p>
          <a:p>
            <a:pPr marL="12700" indent="0">
              <a:spcAft>
                <a:spcPts val="1050"/>
              </a:spcAft>
            </a:pPr>
            <a:r>
              <a:rPr lang="it" i="1" sz="1100">
                <a:latin typeface="Arial"/>
              </a:rPr>
              <a:t>4.2. Attrattiva eucaristica e trasfigurazione del vissuto</a:t>
            </a:r>
          </a:p>
          <a:p>
            <a:pPr algn="just" marL="12700" marR="12700" indent="190500">
              <a:lnSpc>
                <a:spcPts val="1248"/>
              </a:lnSpc>
            </a:pPr>
            <a:r>
              <a:rPr lang="it" sz="1100">
                <a:latin typeface="Palatino Linotype"/>
              </a:rPr>
              <a:t>Con il capitolo quattordicesimo della </a:t>
            </a:r>
            <a:r>
              <a:rPr lang="it" b="1" i="1" sz="950">
                <a:latin typeface="Palatino Linotype"/>
              </a:rPr>
              <a:t>Vita</a:t>
            </a:r>
            <a:r>
              <a:rPr lang="it" sz="1100">
                <a:latin typeface="Palatino Linotype"/>
              </a:rPr>
              <a:t> di Domenico Savio, don Bosco tematizza in modo più diretto le sue convinzioni sui sacramenti della Confessione e dell'Eucaristia: essi sono «i più validi sostegni della gioventù». Questa è la sezione nella quale il registro argomentativo prevale su quello narrativo. Qui le preoccupazioni di don Bosco emergono in modo più immediatamente riconoscibile. </a:t>
            </a:r>
            <a:r>
              <a:rPr lang="it" b="1" i="1" sz="950">
                <a:latin typeface="Palatino Linotype"/>
              </a:rPr>
              <a:t>L'incipit</a:t>
            </a:r>
            <a:r>
              <a:rPr lang="it" sz="1100">
                <a:latin typeface="Palatino Linotype"/>
              </a:rPr>
              <a:t> ci fa capire che la prospettiva in cui egli si pone è innanzitutto quella pedagogica: «Datemi un giovanetto, che frequenti questi Sacramenti, voi lo vedrete crescere nella giovanile, giungere alla virile età e arrivare, se così piace a Dio, fino alla più tarda vecchiaia con ima condotta, che è l'esempio di tutti quelli che lo conoscono. Questa massima la comprendano i giovanetti per praticarla; la comprendano tutti quelli che si occupano dell'educazione dei medesimi per insinuarla» (p. 58).</a:t>
            </a:r>
          </a:p>
          <a:p>
            <a:pPr algn="just" marL="12700" marR="12700" indent="190500">
              <a:lnSpc>
                <a:spcPts val="1248"/>
              </a:lnSpc>
              <a:spcAft>
                <a:spcPts val="420"/>
              </a:spcAft>
            </a:pPr>
            <a:r>
              <a:rPr lang="it" sz="1100">
                <a:latin typeface="Palatino Linotype"/>
              </a:rPr>
              <a:t>Ma l'intenzionalità didascalica del racconto non annulla la tipicità deH'esperienza di Domenico, che impone al discorso di don Bosco un'inflessione particolare per la quale si tende a risolvere l'affettività in linea mistica.</a:t>
            </a:r>
          </a:p>
          <a:p>
            <a:pPr algn="just" marL="203200" marR="12700" indent="177800">
              <a:lnSpc>
                <a:spcPts val="1092"/>
              </a:lnSpc>
            </a:pPr>
            <a:r>
              <a:rPr lang="it" b="1" sz="1000">
                <a:latin typeface="Palatino Linotype"/>
              </a:rPr>
              <a:t>Il Savio godeva di se medesimo. Se ho qualche pena in cuore, egli diceva, vo dal confessore </a:t>
            </a:r>
            <a:r>
              <a:rPr lang="it" b="1" sz="1000" spc="100">
                <a:latin typeface="Palatino Linotype"/>
              </a:rPr>
              <a:t>[...].</a:t>
            </a:r>
            <a:r>
              <a:rPr lang="it" b="1" sz="1000">
                <a:latin typeface="Palatino Linotype"/>
              </a:rPr>
              <a:t> Se poi voglio qualche cosa di grande, vo a ricevere l'Ostia santa in cui trovasi </a:t>
            </a:r>
            <a:r>
              <a:rPr lang="it" b="1" i="1" sz="900">
                <a:latin typeface="Palatino Linotype"/>
              </a:rPr>
              <a:t>corpus quod prò nobis tmditum est,</a:t>
            </a:r>
            <a:r>
              <a:rPr lang="it" b="1" sz="1000">
                <a:latin typeface="Palatino Linotype"/>
              </a:rPr>
              <a:t> cioè quello stesso corpo, sangue, anima e divinità, che Gesù Cristo offerse al suo Eterno Padre per noi sopra la croce. </a:t>
            </a:r>
            <a:r>
              <a:rPr lang="it" b="1" sz="1000" spc="100">
                <a:latin typeface="Palatino Linotype"/>
              </a:rPr>
              <a:t>[...]</a:t>
            </a:r>
            <a:r>
              <a:rPr lang="it" b="1" sz="1000">
                <a:latin typeface="Palatino Linotype"/>
              </a:rPr>
              <a:t> Di qui nasceva quella ilarità, quella gioia celeste che traspariva in tutte le sue azioni.</a:t>
            </a:r>
          </a:p>
          <a:p>
            <a:pPr algn="just" marL="203200" marR="12700" indent="0">
              <a:lnSpc>
                <a:spcPts val="1092"/>
              </a:lnSpc>
            </a:pPr>
            <a:r>
              <a:rPr lang="it" b="1" sz="1000">
                <a:latin typeface="Palatino Linotype"/>
              </a:rPr>
              <a:t>Il suo apparecchio a ricevere la santa eucarestia era il più edificante. La sera che precedeva la comunione, prima di coricarsi faceva una preghiera a questo scopo </a:t>
            </a:r>
            <a:r>
              <a:rPr lang="it" b="1" sz="1000" spc="100">
                <a:latin typeface="Palatino Linotype"/>
              </a:rPr>
              <a:t>[...].</a:t>
            </a:r>
            <a:r>
              <a:rPr lang="it" b="1" sz="1000">
                <a:latin typeface="Palatino Linotype"/>
              </a:rPr>
              <a:t> Al mattino poi premetteva una suf-</a:t>
            </a:r>
          </a:p>
        </p:txBody>
      </p:sp>
      <p:sp>
        <p:nvSpPr>
          <p:cNvPr id="3" name=""/>
          <p:cNvSpPr/>
          <p:nvPr/>
        </p:nvSpPr>
        <p:spPr>
          <a:xfrm>
            <a:off x="4395216" y="7013448"/>
            <a:ext cx="155448" cy="128016"/>
          </a:xfrm>
          <a:prstGeom prst="rect">
            <a:avLst/>
          </a:prstGeom>
        </p:spPr>
        <p:txBody>
          <a:bodyPr lIns="0" tIns="0" rIns="0" bIns="0">
            <a:noAutofit/>
          </a:bodyPr>
          <a:p>
            <a:pPr marL="25400" indent="0"/>
            <a:r>
              <a:rPr lang="it" sz="1000">
                <a:latin typeface="Palatino Linotype"/>
              </a:rPr>
              <a:t>79</a:t>
            </a:r>
          </a:p>
        </p:txBody>
      </p:sp>
    </p:spTree>
  </p:cSld>
  <p:clrMapOvr>
    <a:overrideClrMapping bg1="lt1" tx1="dk1" bg2="lt2" tx2="dk2" accent1="accent1" accent2="accent2" accent3="accent3" accent4="accent4" accent5="accent5" accent6="accent6" hlink="hlink" folHlink="folHlink"/>
  </p:clrMapOvr>
</p:sld>
</file>

<file path=ppt/slides/slide8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06552" y="551688"/>
            <a:ext cx="3974592" cy="6379464"/>
          </a:xfrm>
          <a:prstGeom prst="rect">
            <a:avLst/>
          </a:prstGeom>
        </p:spPr>
        <p:txBody>
          <a:bodyPr lIns="0" tIns="0" rIns="0" bIns="0">
            <a:noAutofit/>
          </a:bodyPr>
          <a:p>
            <a:pPr algn="just" marL="203200" marR="12700" indent="0">
              <a:lnSpc>
                <a:spcPts val="1092"/>
              </a:lnSpc>
              <a:spcAft>
                <a:spcPts val="420"/>
              </a:spcAft>
            </a:pPr>
            <a:r>
              <a:rPr lang="it" b="1" sz="1000">
                <a:latin typeface="Palatino Linotype"/>
              </a:rPr>
              <a:t>fidente preparazione; ma il ringraziamento era senza limite. Per lo più, se non era chiamato, dimenticava la colezione, la ricreazione e talvolta fino la scuola, standosi in orazione; o meglio in contemplazione della divina bontà che in modo ineffabile comunica agli uomini i tesori della sua infinita misericordia (pp. 60-61).</a:t>
            </a:r>
          </a:p>
          <a:p>
            <a:pPr algn="just" marL="12700" marR="12700" indent="177800">
              <a:lnSpc>
                <a:spcPts val="1248"/>
              </a:lnSpc>
            </a:pPr>
            <a:r>
              <a:rPr lang="it" sz="1100">
                <a:latin typeface="Palatino Linotype"/>
              </a:rPr>
              <a:t>Notiamo l'insistenza sulla tranquillità di spirito e sulla gioia profonda, riverbero dell'amicizia con Dio e della comunione con Cristo. E un discorso ricorrente, fin dalle pagine del </a:t>
            </a:r>
            <a:r>
              <a:rPr lang="it" b="1" i="1" sz="950">
                <a:latin typeface="Palatino Linotype"/>
              </a:rPr>
              <a:t>Giovane provveduto.</a:t>
            </a:r>
            <a:r>
              <a:rPr lang="it" sz="1100">
                <a:latin typeface="Palatino Linotype"/>
              </a:rPr>
              <a:t> Qui però emerge in modo più chiaro il vero volto della «devozione» così come è intesa da don Bosco e promossa a Valdocco. Sulle pratiche devote e sul sentimento prevale la visione gaudiosa della vita quotidiana vissuta cristianamente e della spontanea prontezza con cui ci si deve donare a Dio. La serietà morale e il dovere accuratamente e amorevolmente adempiuto sono un primo frutto, che in Domenico risulta eccellente: egli ha «un tenor di vita cristiana, quale si conviene a chi desidera di far la comunione frequente», la sua condotta è «per ogni lato irreprensibile». A questo aspetto si unisce la forza e l'entusiasmo che scaturiscono dalla pienezza interiore, un senso di intensa pace e di contemplazione, un gusto profondo del culto di Dio e della sua presenza, frutti più dell'azione dello Spirito che della volontà, anche se generano propositi e impegni («Affinché le sue comunioni fossero più fruttuose e nel tempo stesso in ciascun giorno gli dessero novello eccitamento a farle con fervore egli si era prefisso ogni dì un fine speciale»).</a:t>
            </a:r>
          </a:p>
          <a:p>
            <a:pPr algn="just" marL="12700" marR="12700" indent="177800">
              <a:lnSpc>
                <a:spcPts val="1248"/>
              </a:lnSpc>
            </a:pPr>
            <a:r>
              <a:rPr lang="it" sz="1100">
                <a:latin typeface="Palatino Linotype"/>
              </a:rPr>
              <a:t>Il racconto di don Bosco mette in rapporto dinamico l'impegno morale e l'afflato mistico, la corrispondenza all'azione della grazia, il raccoglimento, lo spirito di preghiera e il comportamento virtuoso, in un gioco di reciproca fecondazione che si apre alla missione apostolica. Così l'attrazione eucaristica si rivela nel desiderio di intimità e di raccoglimento, ma anche nel bisogno di coinvolgervi gli altri: «Era per lui ima vera delizia il poter passare qualche ora dinanzi a Gesù sacramentato. Almeno una volta al giorno andava invariabilmente a fargli visita, invitando altri ad andarvi in sua compagnia» (p. 61).</a:t>
            </a:r>
          </a:p>
          <a:p>
            <a:pPr algn="just" marL="12700" indent="177800">
              <a:lnSpc>
                <a:spcPts val="1248"/>
              </a:lnSpc>
            </a:pPr>
            <a:r>
              <a:rPr lang="it" sz="1100">
                <a:latin typeface="Palatino Linotype"/>
              </a:rPr>
              <a:t>A questo punto della lettura si sente il bisogno di ripercorrere</a:t>
            </a:r>
          </a:p>
          <a:p>
            <a:pPr algn="just" marL="12700" marR="12700" indent="0">
              <a:lnSpc>
                <a:spcPts val="1248"/>
              </a:lnSpc>
            </a:pPr>
            <a:r>
              <a:rPr lang="it" sz="1100">
                <a:latin typeface="Palatino Linotype"/>
              </a:rPr>
              <a:t>il testo della </a:t>
            </a:r>
            <a:r>
              <a:rPr lang="it" b="1" i="1" sz="950">
                <a:latin typeface="Palatino Linotype"/>
              </a:rPr>
              <a:t>Vita</a:t>
            </a:r>
            <a:r>
              <a:rPr lang="it" sz="1100">
                <a:latin typeface="Palatino Linotype"/>
              </a:rPr>
              <a:t> di Domenico Savio per trovare i nessi istituiti da don Bosco tra «quell'esemplare tenore di vita, quel continuo crescere di virtù in virtù, quell'esattezza nell'adempimento de' suoi doveri, oltre cui difficilmente si può andare» (p. 31), e la</a:t>
            </a:r>
          </a:p>
        </p:txBody>
      </p:sp>
      <p:sp>
        <p:nvSpPr>
          <p:cNvPr id="3" name=""/>
          <p:cNvSpPr/>
          <p:nvPr/>
        </p:nvSpPr>
        <p:spPr>
          <a:xfrm>
            <a:off x="588264" y="7007352"/>
            <a:ext cx="155448" cy="128016"/>
          </a:xfrm>
          <a:prstGeom prst="rect">
            <a:avLst/>
          </a:prstGeom>
        </p:spPr>
        <p:txBody>
          <a:bodyPr lIns="0" tIns="0" rIns="0" bIns="0">
            <a:noAutofit/>
          </a:bodyPr>
          <a:p>
            <a:pPr marL="25400" indent="0"/>
            <a:r>
              <a:rPr lang="it" sz="1000">
                <a:latin typeface="Palatino Linotype"/>
              </a:rPr>
              <a:t>80</a:t>
            </a:r>
          </a:p>
        </p:txBody>
      </p:sp>
    </p:spTree>
  </p:cSld>
  <p:clrMapOvr>
    <a:overrideClrMapping bg1="lt1" tx1="dk1" bg2="lt2" tx2="dk2" accent1="accent1" accent2="accent2" accent3="accent3" accent4="accent4" accent5="accent5" accent6="accent6" hlink="hlink" folHlink="folHlink"/>
  </p:clrMapOvr>
</p:sld>
</file>

<file path=ppt/slides/slide8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87680" y="566928"/>
            <a:ext cx="3962400" cy="6053328"/>
          </a:xfrm>
          <a:prstGeom prst="rect">
            <a:avLst/>
          </a:prstGeom>
        </p:spPr>
        <p:txBody>
          <a:bodyPr lIns="0" tIns="0" rIns="0" bIns="0">
            <a:noAutofit/>
          </a:bodyPr>
          <a:p>
            <a:pPr algn="just" marL="12700" marR="12700" indent="0">
              <a:lnSpc>
                <a:spcPts val="1248"/>
              </a:lnSpc>
            </a:pPr>
            <a:r>
              <a:rPr lang="it" sz="1100">
                <a:latin typeface="Palatino Linotype"/>
              </a:rPr>
              <a:t>deliberazione di volersi «dare tutto al Signore, per sempre al Signore» originata da un'incontenibile pressione interiore a seguito della predica sulla santità (p. 41); tra il desiderio di «guadagnare a Dio» tutti i compagni, generatore di zelo apostolico (pp. 43-48) e il «fervore nella preghiera» per cui «in qualsiasi luogo, anche in mezzo ai più clamorosi trambusti, raccoglieva i suoi pensieri e con pii affetti sollevava il cuore a Dio» (p. 54); tra la frequenza ai sacramenti unita all'affidamento totale alla guida spirituale e la devozione mariana (pp. 55-63); tra il desiderio di penitenza e di mortificazione e i rapimenti a cui andava soggetto «specialmente nel giorno» in cui «faceva la santa comunione oppure era esposto</a:t>
            </a:r>
          </a:p>
          <a:p>
            <a:pPr algn="just" marL="12700" indent="0">
              <a:lnSpc>
                <a:spcPts val="1248"/>
              </a:lnSpc>
            </a:pPr>
            <a:r>
              <a:rPr lang="it" sz="1100">
                <a:latin typeface="Palatino Linotype"/>
              </a:rPr>
              <a:t>il Santissimo Sacramento» (pp. 64-72 e 93-94).</a:t>
            </a:r>
          </a:p>
          <a:p>
            <a:pPr algn="just" marL="12700" marR="12700" indent="177800">
              <a:lnSpc>
                <a:spcPts val="1248"/>
              </a:lnSpc>
              <a:spcAft>
                <a:spcPts val="420"/>
              </a:spcAft>
            </a:pPr>
            <a:r>
              <a:rPr lang="it" sz="1100">
                <a:latin typeface="Palatino Linotype"/>
              </a:rPr>
              <a:t>A ben guardare tutto viene ricondotto e unificato nell'alveo della pietà eucaristica, della tensione oblativa attinta alla comunione col Cristo offerto e sacrificato per la salvezza dell'umanità.</a:t>
            </a:r>
          </a:p>
          <a:p>
            <a:pPr algn="ctr" indent="0">
              <a:spcAft>
                <a:spcPts val="1260"/>
              </a:spcAft>
            </a:pPr>
            <a:r>
              <a:rPr lang="it" b="1" sz="550">
                <a:latin typeface="Corbel"/>
              </a:rPr>
              <a:t>* * *</a:t>
            </a:r>
          </a:p>
          <a:p>
            <a:pPr algn="just" marL="12700" marR="12700" indent="177800">
              <a:lnSpc>
                <a:spcPts val="1248"/>
              </a:lnSpc>
            </a:pPr>
            <a:r>
              <a:rPr lang="it" sz="1100">
                <a:latin typeface="Palatino Linotype"/>
              </a:rPr>
              <a:t>Don Bosco, per formazione e per esperienza, è convinto che dall'attrattiva eucaristica, docilmente assecondata, scaturiscano energie potenti di rigenerazione e di trasfigurazione interiore ed esteriore, dinamiche efficaci di maturazione e di santificazione. Questo effetto straordinario è possibile non solo per chi ha avuto la rara fortuna di essere coltivato e di crescere virtuoso fin dall'infanzia, come Domenico Savio, ma anche per la categoria dei più, di coloro cioè che pur essendo «in pericolo di cominciare a battere il tristo sentiero del male», sono prima o poi aiutati, come Michele Magone, a corrispondere all'appello interiore del Signore che chiama tutti alla sequela: «Ascoltò egli l'amorosa chiamata e costantemente corrispondendo alla grazia divina giunse a trarre in ammirazione quanti lo conobbero, palesandosi così quanto siano maravigliosi gli effetti della grazia di Dio verso di coloro che si adoperano per corrispondervi» </a:t>
            </a:r>
            <a:r>
              <a:rPr lang="it" b="1" i="1" sz="950">
                <a:latin typeface="Palatino Linotype"/>
              </a:rPr>
              <a:t>(Introduzione</a:t>
            </a:r>
            <a:r>
              <a:rPr lang="it" sz="1100">
                <a:latin typeface="Palatino Linotype"/>
              </a:rPr>
              <a:t> alla "Vita" di M. Magone).</a:t>
            </a:r>
          </a:p>
          <a:p>
            <a:pPr algn="just" marL="12700" marR="12700" indent="177800">
              <a:lnSpc>
                <a:spcPts val="1248"/>
              </a:lnSpc>
            </a:pPr>
            <a:r>
              <a:rPr lang="it" sz="1100">
                <a:latin typeface="Palatino Linotype"/>
              </a:rPr>
              <a:t>Questo è il messaggio che egli ci consegna e che, se lo accogliamo come parte essenziale del suo patrimonio formativo e del suo carisma, impone una seria riflessione sui nostri schemi mentali e sulla nostra prassi educativa e pastorale.</a:t>
            </a:r>
          </a:p>
        </p:txBody>
      </p:sp>
      <p:sp>
        <p:nvSpPr>
          <p:cNvPr id="3" name=""/>
          <p:cNvSpPr/>
          <p:nvPr/>
        </p:nvSpPr>
        <p:spPr>
          <a:xfrm>
            <a:off x="4306824" y="7034784"/>
            <a:ext cx="152400" cy="128016"/>
          </a:xfrm>
          <a:prstGeom prst="rect">
            <a:avLst/>
          </a:prstGeom>
        </p:spPr>
        <p:txBody>
          <a:bodyPr lIns="0" tIns="0" rIns="0" bIns="0">
            <a:noAutofit/>
          </a:bodyPr>
          <a:p>
            <a:pPr marL="25400" indent="0"/>
            <a:r>
              <a:rPr lang="it" sz="1000">
                <a:latin typeface="Palatino Linotype"/>
              </a:rPr>
              <a:t>81</a:t>
            </a:r>
          </a:p>
        </p:txBody>
      </p:sp>
    </p:spTree>
  </p:cSld>
  <p:clrMapOvr>
    <a:overrideClrMapping bg1="lt1" tx1="dk1" bg2="lt2" tx2="dk2" accent1="accent1" accent2="accent2" accent3="accent3" accent4="accent4" accent5="accent5" accent6="accent6" hlink="hlink" folHlink="folHlink"/>
  </p:clrMapOvr>
</p:sld>
</file>

<file path=ppt/slides/slide8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743712" y="725424"/>
            <a:ext cx="3776472" cy="3340608"/>
          </a:xfrm>
          <a:prstGeom prst="rect">
            <a:avLst/>
          </a:prstGeom>
        </p:spPr>
        <p:txBody>
          <a:bodyPr lIns="0" tIns="0" rIns="0" bIns="0">
            <a:noAutofit/>
          </a:bodyPr>
          <a:p>
            <a:pPr algn="ctr" indent="0">
              <a:spcAft>
                <a:spcPts val="1050"/>
              </a:spcAft>
            </a:pPr>
            <a:r>
              <a:rPr lang="it" b="1" sz="1100">
                <a:latin typeface="Corbel"/>
              </a:rPr>
              <a:t>Per una riflessione personale o condivisa</a:t>
            </a:r>
          </a:p>
          <a:p>
            <a:pPr algn="just" marL="29464" marR="16764" indent="177800">
              <a:lnSpc>
                <a:spcPts val="1248"/>
              </a:lnSpc>
            </a:pPr>
            <a:r>
              <a:rPr lang="it" b="1" sz="900">
                <a:latin typeface="Palatino Linotype"/>
              </a:rPr>
              <a:t>1.    La lettura dei testi spirituali di don Bosco suscita una prima serie di interrogativi in riferimento al nostro modo di accostarci all’Eucaristia, di “sentire” la comunione, di vivere la pietà eucaristica e alle conseguenze che ne derivano per l’essere e l’operare.</a:t>
            </a:r>
          </a:p>
          <a:p>
            <a:pPr algn="just" marL="29464" marR="16764" indent="177800">
              <a:lnSpc>
                <a:spcPts val="1248"/>
              </a:lnSpc>
            </a:pPr>
            <a:r>
              <a:rPr lang="it" b="1" sz="900">
                <a:latin typeface="Palatino Linotype"/>
              </a:rPr>
              <a:t>2.    Un secondo ambito di riflessione è connesso con la missione pastorale. Siamo interpellati a più livelli: dal modo di preparare e seguire la celebrazione comunitaria dell’Eucaristia, alla cura della pedagogia dei sacramenti nella formazione dei ragazzi, ai contenuti di una direzione spirituale mirata alla piena disponibilità alla volontà di Dio, allo sviluppo dell’organismo virtuoso cristiano e al raggiungimento dello spirito di preghiera.</a:t>
            </a:r>
          </a:p>
          <a:p>
            <a:pPr algn="just" marL="29464" marR="16764" indent="177800">
              <a:lnSpc>
                <a:spcPts val="1248"/>
              </a:lnSpc>
              <a:spcAft>
                <a:spcPts val="2520"/>
              </a:spcAft>
            </a:pPr>
            <a:r>
              <a:rPr lang="it" b="1" sz="900">
                <a:latin typeface="Palatino Linotype"/>
              </a:rPr>
              <a:t>3.    La spiritualità eucaristica di don Bosco, così centrale nel suo modo di intendere la perfezione, cioè il pieno sviluppo del dono dello Spirito ottenuto col battesimo e l’impegno a renderlo efficace nel miglior modo che a ciascuno è possibile, diventa un impegnativo criterio di revisione della missione attuata nelle nostre opere e delle attività che vi si compiono.</a:t>
            </a:r>
          </a:p>
        </p:txBody>
      </p:sp>
      <p:sp>
        <p:nvSpPr>
          <p:cNvPr id="3" name=""/>
          <p:cNvSpPr/>
          <p:nvPr/>
        </p:nvSpPr>
        <p:spPr>
          <a:xfrm>
            <a:off x="646176" y="4526280"/>
            <a:ext cx="3971544" cy="2380488"/>
          </a:xfrm>
          <a:prstGeom prst="rect">
            <a:avLst/>
          </a:prstGeom>
        </p:spPr>
        <p:txBody>
          <a:bodyPr lIns="0" tIns="0" rIns="0" bIns="0">
            <a:noAutofit/>
          </a:bodyPr>
          <a:p>
            <a:pPr marL="12700" indent="0">
              <a:spcBef>
                <a:spcPts val="2520"/>
              </a:spcBef>
              <a:spcAft>
                <a:spcPts val="1050"/>
              </a:spcAft>
            </a:pPr>
            <a:r>
              <a:rPr lang="it" i="1" sz="1100">
                <a:latin typeface="Arial"/>
              </a:rPr>
              <a:t>Letture e fonti</a:t>
            </a:r>
          </a:p>
          <a:p>
            <a:pPr algn="just" marL="12700" indent="114300">
              <a:lnSpc>
                <a:spcPts val="1248"/>
              </a:lnSpc>
            </a:pPr>
            <a:r>
              <a:rPr lang="it" sz="1100">
                <a:latin typeface="Palatino Linotype"/>
              </a:rPr>
              <a:t>Sono stati citati, in ordine, le seguenti opere di don Bosco: </a:t>
            </a:r>
            <a:r>
              <a:rPr lang="it" b="1" i="1" sz="950">
                <a:latin typeface="Palatino Linotype"/>
              </a:rPr>
              <a:t>Memorie dell'Oratorio di san Francesco di Sales dal 1815 al 1855.</a:t>
            </a:r>
            <a:r>
              <a:rPr lang="it" sz="1100">
                <a:latin typeface="Palatino Linotype"/>
              </a:rPr>
              <a:t> Introduzione, note e testo critico a cura di A. da Silva Ferreira, Roma, LAS, 1991; </a:t>
            </a:r>
            <a:r>
              <a:rPr lang="it" b="1" i="1" sz="950">
                <a:latin typeface="Palatino Linotype"/>
              </a:rPr>
              <a:t>Cenni storici sulla vita del chierico Luigi Comollo morto nel seminario di Chieri ammirato da tutti per le sue singolari virtù scritti da un suo collega,</a:t>
            </a:r>
            <a:r>
              <a:rPr lang="it" sz="1100">
                <a:latin typeface="Palatino Linotype"/>
              </a:rPr>
              <a:t> Torino, Speirani e Ferrerò, 1844; </a:t>
            </a:r>
            <a:r>
              <a:rPr lang="it" b="1" i="1" sz="950">
                <a:latin typeface="Palatino Linotype"/>
              </a:rPr>
              <a:t>Il giovane provveduto per la pratica de' suoi doveri...,</a:t>
            </a:r>
            <a:r>
              <a:rPr lang="it" sz="1100">
                <a:latin typeface="Palatino Linotype"/>
              </a:rPr>
              <a:t> Torino, Paravia e comp., 1847; </a:t>
            </a:r>
            <a:r>
              <a:rPr lang="it" b="1" i="1" sz="950">
                <a:latin typeface="Palatino Linotype"/>
              </a:rPr>
              <a:t>Vita del giovanetto Savio Domenico allievo dell'Oratorio di S. Frane, di Sales con appendice sulle grazie ottenute per sua intercessione per cura del Sac Giovanni Bosco.</a:t>
            </a:r>
            <a:r>
              <a:rPr lang="it" sz="1100">
                <a:latin typeface="Palatino Linotype"/>
              </a:rPr>
              <a:t> Edizione VI, Torino, Tipografia e Libreria Salesiana, 1880; </a:t>
            </a:r>
            <a:r>
              <a:rPr lang="it" b="1" i="1" sz="950">
                <a:latin typeface="Palatino Linotype"/>
              </a:rPr>
              <a:t>Cenno biografico del giovanetto Magone Michele allievo dell'Oratorio di S. Francesco di Sales.</a:t>
            </a:r>
            <a:r>
              <a:rPr lang="it" sz="1100">
                <a:latin typeface="Palatino Linotype"/>
              </a:rPr>
              <a:t> Seconda edizione, Torino, Tip. dell'Oratorio di S. Francesco di Sales, 1866.</a:t>
            </a:r>
          </a:p>
        </p:txBody>
      </p:sp>
      <p:sp>
        <p:nvSpPr>
          <p:cNvPr id="4" name=""/>
          <p:cNvSpPr/>
          <p:nvPr/>
        </p:nvSpPr>
        <p:spPr>
          <a:xfrm>
            <a:off x="633984" y="7022592"/>
            <a:ext cx="158496" cy="128016"/>
          </a:xfrm>
          <a:prstGeom prst="rect">
            <a:avLst/>
          </a:prstGeom>
        </p:spPr>
        <p:txBody>
          <a:bodyPr lIns="0" tIns="0" rIns="0" bIns="0">
            <a:noAutofit/>
          </a:bodyPr>
          <a:p>
            <a:pPr marL="25400" indent="0"/>
            <a:r>
              <a:rPr lang="it" sz="1000">
                <a:latin typeface="Palatino Linotype"/>
              </a:rPr>
              <a:t>82</a:t>
            </a:r>
          </a:p>
        </p:txBody>
      </p:sp>
    </p:spTree>
  </p:cSld>
  <p:clrMapOvr>
    <a:overrideClrMapping bg1="lt1" tx1="dk1" bg2="lt2" tx2="dk2" accent1="accent1" accent2="accent2" accent3="accent3" accent4="accent4" accent5="accent5" accent6="accent6" hlink="hlink" folHlink="folHlink"/>
  </p:clrMapOvr>
</p:sld>
</file>

<file path=ppt/slides/slide8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69392" y="536448"/>
            <a:ext cx="3950208" cy="801624"/>
          </a:xfrm>
          <a:prstGeom prst="rect">
            <a:avLst/>
          </a:prstGeom>
        </p:spPr>
        <p:txBody>
          <a:bodyPr lIns="0" tIns="0" rIns="0" bIns="0">
            <a:noAutofit/>
          </a:bodyPr>
          <a:p>
            <a:pPr algn="just" indent="177800">
              <a:lnSpc>
                <a:spcPts val="1248"/>
              </a:lnSpc>
            </a:pPr>
            <a:r>
              <a:rPr lang="it" sz="1100">
                <a:latin typeface="Palatino Linotype"/>
              </a:rPr>
              <a:t>Si suggerisce la lettura di: A. </a:t>
            </a:r>
            <a:r>
              <a:rPr lang="it" b="1" cap="small" sz="850">
                <a:latin typeface="Palatino Linotype"/>
              </a:rPr>
              <a:t>Bozzolo, </a:t>
            </a:r>
            <a:r>
              <a:rPr lang="it" b="1" i="1" sz="950">
                <a:latin typeface="Palatino Linotype"/>
              </a:rPr>
              <a:t>Missione e santità di Domenico Savio. Lettura teologica della "Vita",</a:t>
            </a:r>
            <a:r>
              <a:rPr lang="it" sz="1100">
                <a:latin typeface="Palatino Linotype"/>
              </a:rPr>
              <a:t> </a:t>
            </a:r>
            <a:r>
              <a:rPr lang="it" sz="1100">
                <a:latin typeface="Palatino Linotype"/>
              </a:rPr>
              <a:t>in A. </a:t>
            </a:r>
            <a:r>
              <a:rPr lang="it" b="1" cap="small" sz="850">
                <a:latin typeface="Palatino Linotype"/>
              </a:rPr>
              <a:t>Giraudo </a:t>
            </a:r>
            <a:r>
              <a:rPr lang="it" sz="1100">
                <a:latin typeface="Palatino Linotype"/>
              </a:rPr>
              <a:t>(cur.), </a:t>
            </a:r>
            <a:r>
              <a:rPr lang="it" b="1" i="1" sz="950">
                <a:latin typeface="Palatino Linotype"/>
              </a:rPr>
              <a:t>Domenico Savio raccontato da don Bosco. Riflessioni sulla</a:t>
            </a:r>
            <a:r>
              <a:rPr lang="it" sz="1100">
                <a:latin typeface="Palatino Linotype"/>
              </a:rPr>
              <a:t> </a:t>
            </a:r>
            <a:r>
              <a:rPr lang="it" sz="1100">
                <a:latin typeface="Palatino Linotype"/>
              </a:rPr>
              <a:t>Vita. Atti del Simposio (Università Pontificia Salesiana - Roma, 8 maggio 2004). Roma, LAS, 2005,103-153.</a:t>
            </a:r>
          </a:p>
        </p:txBody>
      </p:sp>
      <p:sp>
        <p:nvSpPr>
          <p:cNvPr id="3" name=""/>
          <p:cNvSpPr/>
          <p:nvPr/>
        </p:nvSpPr>
        <p:spPr>
          <a:xfrm>
            <a:off x="4288536" y="7001256"/>
            <a:ext cx="155448" cy="131064"/>
          </a:xfrm>
          <a:prstGeom prst="rect">
            <a:avLst/>
          </a:prstGeom>
        </p:spPr>
        <p:txBody>
          <a:bodyPr lIns="0" tIns="0" rIns="0" bIns="0">
            <a:noAutofit/>
          </a:bodyPr>
          <a:p>
            <a:pPr marL="25400" indent="0"/>
            <a:r>
              <a:rPr lang="it" sz="1000">
                <a:latin typeface="Palatino Linotype"/>
              </a:rPr>
              <a:t>83</a:t>
            </a:r>
          </a:p>
        </p:txBody>
      </p:sp>
    </p:spTree>
  </p:cSld>
  <p:clrMapOvr>
    <a:overrideClrMapping bg1="lt1" tx1="dk1" bg2="lt2" tx2="dk2" accent1="accent1" accent2="accent2" accent3="accent3" accent4="accent4" accent5="accent5" accent6="accent6" hlink="hlink" folHlink="folHlink"/>
  </p:clrMapOvr>
</p:sld>
</file>

<file path=ppt/slides/slide8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847344" y="1240536"/>
            <a:ext cx="3639312" cy="1246632"/>
          </a:xfrm>
          <a:prstGeom prst="rect">
            <a:avLst/>
          </a:prstGeom>
        </p:spPr>
        <p:txBody>
          <a:bodyPr lIns="0" tIns="0" rIns="0" bIns="0">
            <a:noAutofit/>
          </a:bodyPr>
          <a:p>
            <a:pPr algn="ctr" indent="0">
              <a:lnSpc>
                <a:spcPts val="2400"/>
              </a:lnSpc>
            </a:pPr>
            <a:r>
              <a:rPr lang="it" b="1" sz="2400">
                <a:latin typeface="Palatino Linotype"/>
              </a:rPr>
              <a:t>«Ricevilo con amore Gesù che ti ama tanto»</a:t>
            </a:r>
          </a:p>
          <a:p>
            <a:pPr algn="ctr" indent="0">
              <a:lnSpc>
                <a:spcPts val="1596"/>
              </a:lnSpc>
              <a:spcAft>
                <a:spcPts val="1680"/>
              </a:spcAft>
            </a:pPr>
            <a:r>
              <a:rPr lang="it" sz="1550">
                <a:latin typeface="Palatino Linotype"/>
              </a:rPr>
              <a:t>La dimensione eucaristica della spiritualità educativa di santa Maria Domenica Mazzarello</a:t>
            </a:r>
          </a:p>
        </p:txBody>
      </p:sp>
      <p:sp>
        <p:nvSpPr>
          <p:cNvPr id="3" name=""/>
          <p:cNvSpPr/>
          <p:nvPr/>
        </p:nvSpPr>
        <p:spPr>
          <a:xfrm>
            <a:off x="2151888" y="2877312"/>
            <a:ext cx="1036320" cy="140208"/>
          </a:xfrm>
          <a:prstGeom prst="rect">
            <a:avLst/>
          </a:prstGeom>
        </p:spPr>
        <p:txBody>
          <a:bodyPr lIns="0" tIns="0" rIns="0" bIns="0">
            <a:noAutofit/>
          </a:bodyPr>
          <a:p>
            <a:pPr algn="ctr" indent="0">
              <a:spcBef>
                <a:spcPts val="1680"/>
              </a:spcBef>
              <a:spcAft>
                <a:spcPts val="5040"/>
              </a:spcAft>
            </a:pPr>
            <a:r>
              <a:rPr lang="it" b="1" cap="small" sz="850">
                <a:latin typeface="Palatino Linotype"/>
              </a:rPr>
              <a:t>Piera Cavaglià</a:t>
            </a:r>
          </a:p>
        </p:txBody>
      </p:sp>
      <p:sp>
        <p:nvSpPr>
          <p:cNvPr id="4" name=""/>
          <p:cNvSpPr/>
          <p:nvPr/>
        </p:nvSpPr>
        <p:spPr>
          <a:xfrm>
            <a:off x="679704" y="3938016"/>
            <a:ext cx="3980688" cy="2944368"/>
          </a:xfrm>
          <a:prstGeom prst="rect">
            <a:avLst/>
          </a:prstGeom>
        </p:spPr>
        <p:txBody>
          <a:bodyPr lIns="0" tIns="0" rIns="0" bIns="0">
            <a:noAutofit/>
          </a:bodyPr>
          <a:p>
            <a:pPr algn="just" marL="101600" marR="111760" indent="165100">
              <a:lnSpc>
                <a:spcPts val="1248"/>
              </a:lnSpc>
              <a:spcBef>
                <a:spcPts val="5040"/>
              </a:spcBef>
            </a:pPr>
            <a:r>
              <a:rPr lang="it" sz="1100">
                <a:latin typeface="Palatino Linotype"/>
              </a:rPr>
              <a:t>La vita e la missione di santa Maria Domenica Mazzarello, Confondatrice con san Giovanni Bosco dell'istituto delle Figlie di Maria Ausiliatrice, contengono un esplicito riferimento al mistero eucaristico riconosciuto sia da coloro che la conobbero, sia da coloro che ne studiano la spiritualità.</a:t>
            </a:r>
          </a:p>
          <a:p>
            <a:pPr algn="just" marL="101600" marR="111760" indent="165100">
              <a:lnSpc>
                <a:spcPts val="1248"/>
              </a:lnSpc>
            </a:pPr>
            <a:r>
              <a:rPr lang="it" sz="1100">
                <a:latin typeface="Palatino Linotype"/>
              </a:rPr>
              <a:t>A partire dalle fonti e dagli studi più significativi si deduce che la spiritualità eucaristica di Maria Domenica Mazzarello, assimilata e vissuta fin dalla preadolescenza, contribuisce a far maturare la sua identità di donna aperta a Dio, al mondo, alle giovani da educare, fino a giungere alla scelta radicale di Cristo nella vita consacrata. E anche nella sua missione educativa, fedele al più genuino spirito salesiano, concentra le linee essenziali della formazione cristiana delle giovani su Cristo, presente nell'Eucaristia, fonte di comunione, di gioia, di impegno apostolico.</a:t>
            </a:r>
          </a:p>
          <a:p>
            <a:pPr algn="ctr" marL="63500" indent="0">
              <a:lnSpc>
                <a:spcPts val="1248"/>
              </a:lnSpc>
            </a:pPr>
            <a:r>
              <a:rPr lang="it" sz="1100">
                <a:latin typeface="Palatino Linotype"/>
              </a:rPr>
              <a:t>Uno sguardo rapido e panoramico al contesto storico-eccle-siale nel quale visse Maria Domenica permette di focalizzare</a:t>
            </a:r>
          </a:p>
          <a:p>
            <a:pPr marL="101600" indent="0">
              <a:lnSpc>
                <a:spcPts val="1248"/>
              </a:lnSpc>
            </a:pPr>
            <a:r>
              <a:rPr lang="it" sz="1100">
                <a:latin typeface="Palatino Linotype"/>
              </a:rPr>
              <a:t>meglio la sua figura e le sue scelte.</a:t>
            </a:r>
          </a:p>
          <a:p>
            <a:pPr indent="0"/>
            <a:r>
              <a:rPr lang="it" b="1" sz="1050">
                <a:latin typeface="Arial"/>
              </a:rPr>
              <a:t>V_</a:t>
            </a:r>
            <a:r>
              <a:rPr lang="it" i="1" sz="1000">
                <a:latin typeface="Arial"/>
              </a:rPr>
              <a:t>J</a:t>
            </a:r>
          </a:p>
        </p:txBody>
      </p:sp>
      <p:sp>
        <p:nvSpPr>
          <p:cNvPr id="5" name=""/>
          <p:cNvSpPr/>
          <p:nvPr/>
        </p:nvSpPr>
        <p:spPr>
          <a:xfrm>
            <a:off x="664464" y="6989064"/>
            <a:ext cx="158496" cy="131064"/>
          </a:xfrm>
          <a:prstGeom prst="rect">
            <a:avLst/>
          </a:prstGeom>
        </p:spPr>
        <p:txBody>
          <a:bodyPr lIns="0" tIns="0" rIns="0" bIns="0">
            <a:noAutofit/>
          </a:bodyPr>
          <a:p>
            <a:pPr marL="25400" indent="0"/>
            <a:r>
              <a:rPr lang="it" sz="1000">
                <a:latin typeface="Palatino Linotype"/>
              </a:rPr>
              <a:t>84</a:t>
            </a:r>
          </a:p>
        </p:txBody>
      </p:sp>
    </p:spTree>
  </p:cSld>
  <p:clrMapOvr>
    <a:overrideClrMapping bg1="lt1" tx1="dk1" bg2="lt2" tx2="dk2" accent1="accent1" accent2="accent2" accent3="accent3" accent4="accent4" accent5="accent5" accent6="accent6" hlink="hlink" folHlink="folHlink"/>
  </p:clrMapOvr>
</p:sld>
</file>

<file path=ppt/slides/slide8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12064" y="533400"/>
            <a:ext cx="3337560" cy="167640"/>
          </a:xfrm>
          <a:prstGeom prst="rect">
            <a:avLst/>
          </a:prstGeom>
        </p:spPr>
        <p:txBody>
          <a:bodyPr lIns="0" tIns="0" rIns="0" bIns="0">
            <a:noAutofit/>
          </a:bodyPr>
          <a:p>
            <a:pPr marL="12700" indent="0">
              <a:spcAft>
                <a:spcPts val="1050"/>
              </a:spcAft>
            </a:pPr>
            <a:r>
              <a:rPr lang="it" b="1" sz="1100">
                <a:latin typeface="Arial"/>
              </a:rPr>
              <a:t>1. Un ambiente permeato di spiritualità eucaristica</a:t>
            </a:r>
          </a:p>
        </p:txBody>
      </p:sp>
      <p:sp>
        <p:nvSpPr>
          <p:cNvPr id="3" name=""/>
          <p:cNvSpPr/>
          <p:nvPr/>
        </p:nvSpPr>
        <p:spPr>
          <a:xfrm>
            <a:off x="512064" y="850392"/>
            <a:ext cx="3959352" cy="6053328"/>
          </a:xfrm>
          <a:prstGeom prst="rect">
            <a:avLst/>
          </a:prstGeom>
        </p:spPr>
        <p:txBody>
          <a:bodyPr lIns="0" tIns="0" rIns="0" bIns="0">
            <a:noAutofit/>
          </a:bodyPr>
          <a:p>
            <a:pPr algn="just" marL="12700" marR="12700" indent="177800">
              <a:lnSpc>
                <a:spcPts val="1248"/>
              </a:lnSpc>
              <a:spcBef>
                <a:spcPts val="1050"/>
              </a:spcBef>
            </a:pPr>
            <a:r>
              <a:rPr lang="it" sz="1100">
                <a:latin typeface="Palatino Linotype"/>
              </a:rPr>
              <a:t>Sia l'agiografia, sia la storia delle Congregazioni religiose documentano che la maggior parte dei santi e delle sante, dei servi e delle serve di Dio trovano nell'Eucaristia il fondamento della loro esperienza cristiana e della loro missione pastorale.</a:t>
            </a:r>
          </a:p>
          <a:p>
            <a:pPr algn="just" marL="12700" marR="12700" indent="177800">
              <a:lnSpc>
                <a:spcPts val="1248"/>
              </a:lnSpc>
            </a:pPr>
            <a:r>
              <a:rPr lang="it" sz="1100">
                <a:latin typeface="Palatino Linotype"/>
              </a:rPr>
              <a:t>Maria Domenica Mazzarello visse in un tempo segnato da </a:t>
            </a:r>
            <a:r>
              <a:rPr lang="it" b="1" i="1" sz="950">
                <a:latin typeface="Palatino Linotype"/>
              </a:rPr>
              <a:t>una fervida</a:t>
            </a:r>
            <a:r>
              <a:rPr lang="it" sz="1100">
                <a:latin typeface="Palatino Linotype"/>
              </a:rPr>
              <a:t> </a:t>
            </a:r>
            <a:r>
              <a:rPr lang="it" b="1" i="1" sz="950">
                <a:latin typeface="Palatino Linotype"/>
              </a:rPr>
              <a:t>"-pietà eucaristica"</a:t>
            </a:r>
            <a:r>
              <a:rPr lang="it" sz="1100">
                <a:latin typeface="Palatino Linotype"/>
              </a:rPr>
              <a:t> diffusa in Piemonte, come altrove, attraverso le opere di Alfonso Maria de' Liguori, Francesco di Sales, Leonardo da Porto Maurizio, Lorenzo Scupoli, Giuseppe Frassinetti, Giovanni Bosco, apostoli della Comunione frequente, persone che ponevano l'Eucaristia al centro della loro esperienza spirituale.</a:t>
            </a:r>
          </a:p>
          <a:p>
            <a:pPr algn="just" marL="12700" marR="12700" indent="177800">
              <a:lnSpc>
                <a:spcPts val="1248"/>
              </a:lnSpc>
            </a:pPr>
            <a:r>
              <a:rPr lang="it" sz="1100">
                <a:latin typeface="Palatino Linotype"/>
              </a:rPr>
              <a:t>La vivacità di questo ambiente richiamava i tempi in cui la reazione contro la dottrina protestante sulla presenza reale di Cristo nel SS. Sacramento contribuì a proiettare su Gesù Eucaristia la spiritualità cattolica. Nel periodo della Riforma, la negazione del sacrificio della Messa e dell'adorazione eucaristica aveva portato la Chiesa ad accentuare del mistero eucaristico la Comunione e le varie forme di culto quali l'adorazione, la benedizione eucaristica, le processioni, la visita al SS. Sacramento. Frutto di questa linea di tendenza e quale conferma della sua autenticità fu la fioritura di Congregazioni religiose dedite all'adorazione e animate da una esplicita spiritualità eucaristica.</a:t>
            </a:r>
          </a:p>
          <a:p>
            <a:pPr algn="just" marL="12700" marR="12700" indent="177800">
              <a:lnSpc>
                <a:spcPts val="1248"/>
              </a:lnSpc>
            </a:pPr>
            <a:r>
              <a:rPr lang="it" sz="1100">
                <a:latin typeface="Palatino Linotype"/>
              </a:rPr>
              <a:t>Nell'Ottocento «la pietà tornava ad incentrarsi sulla mangiatoia, sulla croce, sull'Eucaristia. Gli appelli dei Gesuiti e dei loro emuli in favore della confessione e della comunione frequente riportarono l'attenzione sul carattere essenzialmente sacramentale della vita cattolica» (R. Aubert). Alcuni documentati studi sulla prassi liturgica di questo periodo concludono perlopiù osservando che l'Ottocento è il tempo della massima decadenza liturgica e della massima efflorescenza di devozioni private.</a:t>
            </a:r>
          </a:p>
          <a:p>
            <a:pPr algn="just" marL="12700" marR="12700" indent="177800">
              <a:lnSpc>
                <a:spcPts val="1248"/>
              </a:lnSpc>
            </a:pPr>
            <a:r>
              <a:rPr lang="it" sz="1100">
                <a:latin typeface="Palatino Linotype"/>
              </a:rPr>
              <a:t>Una visione completa e obiettiva della storia della spiritualità nel sec. XIX - come osserva Jesus Castellano - ci rende tuttavia cauti nel valutare le molteplici forme di culto eucaristico tanto caratteristiche della pietà popolare del tempo. Esse hanno contribuito a mantenere vive le verità della fede e l'impegno di vita cristiana tra la gente portando non raramente autentici frutti di santità.</a:t>
            </a:r>
          </a:p>
          <a:p>
            <a:pPr algn="just" marL="12700" marR="12700" indent="177800">
              <a:lnSpc>
                <a:spcPts val="1248"/>
              </a:lnSpc>
            </a:pPr>
            <a:r>
              <a:rPr lang="it" sz="1100">
                <a:latin typeface="Palatino Linotype"/>
              </a:rPr>
              <a:t>Una notevole influenza sulla mentalità religiosa ecclesiale venne esercitata fino al secolo XIX dalla spiritualità antigiansenistica</a:t>
            </a:r>
          </a:p>
        </p:txBody>
      </p:sp>
      <p:sp>
        <p:nvSpPr>
          <p:cNvPr id="4" name=""/>
          <p:cNvSpPr/>
          <p:nvPr/>
        </p:nvSpPr>
        <p:spPr>
          <a:xfrm>
            <a:off x="4331208" y="7001256"/>
            <a:ext cx="155448" cy="128016"/>
          </a:xfrm>
          <a:prstGeom prst="rect">
            <a:avLst/>
          </a:prstGeom>
        </p:spPr>
        <p:txBody>
          <a:bodyPr lIns="0" tIns="0" rIns="0" bIns="0">
            <a:noAutofit/>
          </a:bodyPr>
          <a:p>
            <a:pPr marL="25400" indent="0"/>
            <a:r>
              <a:rPr lang="it" sz="1000">
                <a:latin typeface="Palatino Linotype"/>
              </a:rPr>
              <a:t>85</a:t>
            </a:r>
          </a:p>
        </p:txBody>
      </p:sp>
    </p:spTree>
  </p:cSld>
  <p:clrMapOvr>
    <a:overrideClrMapping bg1="lt1" tx1="dk1" bg2="lt2" tx2="dk2" accent1="accent1" accent2="accent2" accent3="accent3" accent4="accent4" accent5="accent5" accent6="accent6" hlink="hlink" folHlink="folHlink"/>
  </p:clrMapOvr>
</p:sld>
</file>

<file path=ppt/slides/slide8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12648" y="530352"/>
            <a:ext cx="3974592" cy="6364224"/>
          </a:xfrm>
          <a:prstGeom prst="rect">
            <a:avLst/>
          </a:prstGeom>
        </p:spPr>
        <p:txBody>
          <a:bodyPr lIns="0" tIns="0" rIns="0" bIns="0">
            <a:noAutofit/>
          </a:bodyPr>
          <a:p>
            <a:pPr algn="just" marL="12700" marR="12700" indent="0">
              <a:lnSpc>
                <a:spcPts val="1236"/>
              </a:lnSpc>
            </a:pPr>
            <a:r>
              <a:rPr lang="it" sz="1100">
                <a:latin typeface="Palatino Linotype"/>
              </a:rPr>
              <a:t>di sant'Alfonso e di san Francesco di Sales, tutta imbevuta di fiducia nella misericordia divina e di tenera devozione all'Eucaristia, al Crocifisso, al Cuore di Gesù.</a:t>
            </a:r>
          </a:p>
          <a:p>
            <a:pPr algn="just" marL="12700" marR="12700" indent="177800">
              <a:lnSpc>
                <a:spcPts val="1236"/>
              </a:lnSpc>
            </a:pPr>
            <a:r>
              <a:rPr lang="it" sz="1100">
                <a:latin typeface="Palatino Linotype"/>
              </a:rPr>
              <a:t>A Mornese (Alessandria), luogo d'origine di Maria Domenica Mazzarello, come in altre zone del Piemonte, si poteva costatare ancora nei primi decenni dell'Ottocento l'influsso del rigorismo giansenista. Per un periodo infatti furono rare le Comunioni eucaristiche, non per indifferenza religiosa, ma per una visione cristiana improntata ad austerità e fondata su una inadeguata istruzione catechistica.</a:t>
            </a:r>
          </a:p>
          <a:p>
            <a:pPr algn="just" marL="12700" marR="12700" indent="177800">
              <a:lnSpc>
                <a:spcPts val="1236"/>
              </a:lnSpc>
            </a:pPr>
            <a:r>
              <a:rPr lang="it" sz="1100">
                <a:latin typeface="Palatino Linotype"/>
              </a:rPr>
              <a:t>Con l'arrivo a Mornese di don Domenico Pestarino, il paese conobbe un periodo di rinnovamento pastorale. Il giovane prete, diretto collaboratore del parroco, formatosi alla scuola di don Giuseppe Frassinetti e, successivamente, a quella di don Bosco, era impregnato della mentalità degli alfonsiani e dei benignisti. Con ardente zelo apostolico si impegnò quindi a rompere le vecchie abitudini cercando di educare il popolo, a partire dai fanciulli, ad ima intensa vita sacramentale.</a:t>
            </a:r>
          </a:p>
          <a:p>
            <a:pPr algn="just" marL="12700" marR="12700" indent="177800">
              <a:lnSpc>
                <a:spcPts val="1236"/>
              </a:lnSpc>
            </a:pPr>
            <a:r>
              <a:rPr lang="it" sz="1100">
                <a:latin typeface="Palatino Linotype"/>
              </a:rPr>
              <a:t>È interessante notare come don Bosco, in una lettera scritta nel 1870 alla contessa Callori, osserva: «La sua lettera mi venne a raggiungere a Mornese, che è il paradiso terrestre della provincia Acquese». Fin dalla sua prima visita alla parrocchia, egli era rimasto ammirato della vitalità spirituale della gente, come scriveva alla marchesa Maria Fassati: «Io mi trovo a Mornese, diocesi d'Acqui, dove sono testimonio di un paese che per pietà, carità e zelo sembra un vero chiostro di persone consacrate a Dio. Questa mattina ho fatto la comunione, e nella sola mia messa ho comunicato circa mille fedeli» (9 ottobre 1864).</a:t>
            </a:r>
          </a:p>
          <a:p>
            <a:pPr algn="just" marL="12700" marR="12700" indent="177800">
              <a:lnSpc>
                <a:spcPts val="1236"/>
              </a:lnSpc>
            </a:pPr>
            <a:r>
              <a:rPr lang="it" sz="1100">
                <a:latin typeface="Palatino Linotype"/>
              </a:rPr>
              <a:t>L'azione pastorale di don Pestarino era infatti orientata ad illuminare e favorire la frequenza ai Sacramenti. Per questo egli curava con sollecitudine la catechesi, la vita associativa e una certa promozione culturale all'interno della comunità parrocchiale di Mornese. Soprattutto mediante la </a:t>
            </a:r>
            <a:r>
              <a:rPr lang="it" b="1" i="1" sz="950">
                <a:latin typeface="Palatino Linotype"/>
              </a:rPr>
              <a:t>Pia Unione delle Figlie di S. Maria Immacolata</a:t>
            </a:r>
            <a:r>
              <a:rPr lang="it" sz="1100">
                <a:latin typeface="Palatino Linotype"/>
              </a:rPr>
              <a:t> contribuiva alla formazione delle giovani attraverso una saggia direzione spirituale connotata da intensa vita sacramentale, devozione mariana e generosa attività apostolica. Nel suo ministero pastorale si ispirava al suo amico e formatore don Giuseppe Frassinetti, teologo esperto nel tradurre l'esperienza spirituale in orientamenti pedagogici e formativi. Il cristocen-trismo tipico dell'Ottocento, in genere fortemente caratterizzato</a:t>
            </a:r>
          </a:p>
        </p:txBody>
      </p:sp>
      <p:sp>
        <p:nvSpPr>
          <p:cNvPr id="3" name=""/>
          <p:cNvSpPr/>
          <p:nvPr/>
        </p:nvSpPr>
        <p:spPr>
          <a:xfrm>
            <a:off x="603504" y="6992112"/>
            <a:ext cx="158496" cy="128016"/>
          </a:xfrm>
          <a:prstGeom prst="rect">
            <a:avLst/>
          </a:prstGeom>
        </p:spPr>
        <p:txBody>
          <a:bodyPr lIns="0" tIns="0" rIns="0" bIns="0">
            <a:noAutofit/>
          </a:bodyPr>
          <a:p>
            <a:pPr marL="25400" indent="0"/>
            <a:r>
              <a:rPr lang="it" sz="1000">
                <a:latin typeface="Palatino Linotype"/>
              </a:rPr>
              <a:t>86</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Tree>
  </p:cSld>
  <p:clrMapOvr>
    <a:overrideClrMapping bg1="lt1" tx1="dk1" bg2="lt2" tx2="dk2" accent1="accent1" accent2="accent2" accent3="accent3" accent4="accent4" accent5="accent5" accent6="accent6" hlink="hlink" folHlink="folHlink"/>
  </p:clrMapOvr>
</p:sld>
</file>

<file path=ppt/slides/slide9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2920" y="585216"/>
            <a:ext cx="3962400" cy="1728216"/>
          </a:xfrm>
          <a:prstGeom prst="rect">
            <a:avLst/>
          </a:prstGeom>
        </p:spPr>
        <p:txBody>
          <a:bodyPr lIns="0" tIns="0" rIns="0" bIns="0">
            <a:noAutofit/>
          </a:bodyPr>
          <a:p>
            <a:pPr algn="just" marL="12700" marR="12700" indent="177800">
              <a:lnSpc>
                <a:spcPts val="1236"/>
              </a:lnSpc>
            </a:pPr>
            <a:r>
              <a:rPr lang="it" sz="1100">
                <a:latin typeface="Palatino Linotype"/>
              </a:rPr>
              <a:t>da un'accentuazione devozionale, grazie alla solida dottrina del Frassinetti assimilata da don Pestarino, non indulgeva a forme riduttive o intimistiche.</a:t>
            </a:r>
          </a:p>
          <a:p>
            <a:pPr algn="just" marL="12700" marR="12700" indent="177800">
              <a:lnSpc>
                <a:spcPts val="1248"/>
              </a:lnSpc>
              <a:spcAft>
                <a:spcPts val="1680"/>
              </a:spcAft>
            </a:pPr>
            <a:r>
              <a:rPr lang="it" sz="1100">
                <a:latin typeface="Palatino Linotype"/>
              </a:rPr>
              <a:t>Come osserva Maria Esther Posada «per quanto riguarda la vita eucaristica della Mazzarello, il Frassinetti influisce non solo </a:t>
            </a:r>
            <a:r>
              <a:rPr lang="it" b="1" i="1" sz="950">
                <a:latin typeface="Palatino Linotype"/>
              </a:rPr>
              <a:t>corroborando</a:t>
            </a:r>
            <a:r>
              <a:rPr lang="it" sz="1100">
                <a:latin typeface="Palatino Linotype"/>
              </a:rPr>
              <a:t> l'intensità e le modalità da lei assunte, ma anche </a:t>
            </a:r>
            <a:r>
              <a:rPr lang="it" b="1" i="1" sz="950">
                <a:latin typeface="Palatino Linotype"/>
              </a:rPr>
              <a:t>illuminando,</a:t>
            </a:r>
            <a:r>
              <a:rPr lang="it" sz="1100">
                <a:latin typeface="Palatino Linotype"/>
              </a:rPr>
              <a:t> attraverso ima dottrina solida, la realtà del mistero eucaristico sia come sacrificio che come sacramento». Come vedremo, la sua spiritualità eucaristica ha un'accentuata dimensione apostolica ed ecclesiale che si arricchì ulteriormente attraverso il contatto con il carisma salesiano.</a:t>
            </a:r>
          </a:p>
        </p:txBody>
      </p:sp>
      <p:sp>
        <p:nvSpPr>
          <p:cNvPr id="3" name=""/>
          <p:cNvSpPr/>
          <p:nvPr/>
        </p:nvSpPr>
        <p:spPr>
          <a:xfrm>
            <a:off x="502920" y="2654808"/>
            <a:ext cx="3300984" cy="170688"/>
          </a:xfrm>
          <a:prstGeom prst="rect">
            <a:avLst/>
          </a:prstGeom>
        </p:spPr>
        <p:txBody>
          <a:bodyPr lIns="0" tIns="0" rIns="0" bIns="0">
            <a:noAutofit/>
          </a:bodyPr>
          <a:p>
            <a:pPr algn="just" marL="12700" indent="0">
              <a:spcBef>
                <a:spcPts val="1680"/>
              </a:spcBef>
              <a:spcAft>
                <a:spcPts val="1050"/>
              </a:spcAft>
            </a:pPr>
            <a:r>
              <a:rPr lang="it" b="1" sz="1100">
                <a:latin typeface="Arial"/>
              </a:rPr>
              <a:t>2. Un itinerario biografico scandito dali’Eucaristia</a:t>
            </a:r>
          </a:p>
        </p:txBody>
      </p:sp>
      <p:sp>
        <p:nvSpPr>
          <p:cNvPr id="4" name=""/>
          <p:cNvSpPr/>
          <p:nvPr/>
        </p:nvSpPr>
        <p:spPr>
          <a:xfrm>
            <a:off x="502920" y="2974848"/>
            <a:ext cx="3962400" cy="3989832"/>
          </a:xfrm>
          <a:prstGeom prst="rect">
            <a:avLst/>
          </a:prstGeom>
        </p:spPr>
        <p:txBody>
          <a:bodyPr lIns="0" tIns="0" rIns="0" bIns="0">
            <a:noAutofit/>
          </a:bodyPr>
          <a:p>
            <a:pPr algn="just" marL="12700" indent="177800">
              <a:lnSpc>
                <a:spcPts val="1248"/>
              </a:lnSpc>
              <a:spcBef>
                <a:spcPts val="1050"/>
              </a:spcBef>
            </a:pPr>
            <a:r>
              <a:rPr lang="it" sz="1100">
                <a:latin typeface="Palatino Linotype"/>
              </a:rPr>
              <a:t>La vita di ogni cristiano ha inizio con il Battesimo ed assume</a:t>
            </a:r>
          </a:p>
          <a:p>
            <a:pPr algn="just" marL="12700" marR="12700" indent="0">
              <a:lnSpc>
                <a:spcPts val="1248"/>
              </a:lnSpc>
            </a:pPr>
            <a:r>
              <a:rPr lang="it" sz="1100">
                <a:latin typeface="Palatino Linotype"/>
              </a:rPr>
              <a:t>i suoi precisi lineamenti nella partecipazione alla mensa del Signore, dove il fedele si incontra con lui e si lascia gradualmente trasformare dalla sua azione salvifica. Relativamente a Maria Domenica Mazzarello, secondo la spiritualità del tempo, si tratta di «devozione» o di «pietà» eucaristica a cui era naturalmente connessa la pratica della Confessione e della direzione spirituale. Tuttavia, la prospettiva in cui si snoda il suo cammino spirituale è quella della fede, che suscita in lei atteggiamenti di fiducia, di adorazione, di conversione che la sostengono in un fattivo impegno di vita. Nel suo processo di maturazione la devozione all'Eucaristia assume infatti un ruolo unificante e da essa prende forma un modo di essere e di educare.</a:t>
            </a:r>
          </a:p>
          <a:p>
            <a:pPr algn="just" marL="12700" marR="12700" indent="177800">
              <a:lnSpc>
                <a:spcPts val="1248"/>
              </a:lnSpc>
            </a:pPr>
            <a:r>
              <a:rPr lang="it" sz="1100">
                <a:latin typeface="Palatino Linotype"/>
              </a:rPr>
              <a:t>La sua vita, che comprende un arco di tempo di appena quarantaquattro anni (1837-1881), è priva di avvenimenti straordinari e si svolge in una dialettica di tradizione e di innovazione. Mentre in quegli anni a livello europeo andava lentamente emergendo la «questione donna» e le associazioni femministe chiedevano l'ingresso della donna nello scenario sociale, Maria Domenica elaborava e maturava la sua identità di donna, di religiosa, di formatrice di educatrici e di Confondatrice dell'istituto delle Figlie di Maria Ausiliatrice. Con umili mezzi e grande coraggio diede origine ad uno stile educativo, radicato nella tradizione e aperto alle nuove domande di formazione e di istruzione che emergevano dalle ragazze dei ceti popolari. Proveniva anche lei</a:t>
            </a:r>
          </a:p>
        </p:txBody>
      </p:sp>
      <p:sp>
        <p:nvSpPr>
          <p:cNvPr id="5" name=""/>
          <p:cNvSpPr/>
          <p:nvPr/>
        </p:nvSpPr>
        <p:spPr>
          <a:xfrm>
            <a:off x="4322064" y="7053072"/>
            <a:ext cx="161544" cy="128016"/>
          </a:xfrm>
          <a:prstGeom prst="rect">
            <a:avLst/>
          </a:prstGeom>
        </p:spPr>
        <p:txBody>
          <a:bodyPr lIns="0" tIns="0" rIns="0" bIns="0">
            <a:noAutofit/>
          </a:bodyPr>
          <a:p>
            <a:pPr marL="25400" indent="0"/>
            <a:r>
              <a:rPr lang="it" sz="1000">
                <a:latin typeface="Palatino Linotype"/>
              </a:rPr>
              <a:t>87</a:t>
            </a:r>
          </a:p>
        </p:txBody>
      </p:sp>
    </p:spTree>
  </p:cSld>
  <p:clrMapOvr>
    <a:overrideClrMapping bg1="lt1" tx1="dk1" bg2="lt2" tx2="dk2" accent1="accent1" accent2="accent2" accent3="accent3" accent4="accent4" accent5="accent5" accent6="accent6" hlink="hlink" folHlink="folHlink"/>
  </p:clrMapOvr>
</p:sld>
</file>

<file path=ppt/slides/slide9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1792" y="588264"/>
            <a:ext cx="3968496" cy="6361176"/>
          </a:xfrm>
          <a:prstGeom prst="rect">
            <a:avLst/>
          </a:prstGeom>
        </p:spPr>
        <p:txBody>
          <a:bodyPr lIns="0" tIns="0" rIns="0" bIns="0">
            <a:noAutofit/>
          </a:bodyPr>
          <a:p>
            <a:pPr algn="just" marL="12700" marR="12700" indent="0">
              <a:lnSpc>
                <a:spcPts val="1248"/>
              </a:lnSpc>
            </a:pPr>
            <a:r>
              <a:rPr lang="it" sz="1100">
                <a:latin typeface="Palatino Linotype"/>
              </a:rPr>
              <a:t>da un contesto privo di mezzi culturali, ma aperto e stimolante a livello umano ed evangelico.</a:t>
            </a:r>
          </a:p>
          <a:p>
            <a:pPr algn="just" indent="177800">
              <a:lnSpc>
                <a:spcPts val="1248"/>
              </a:lnSpc>
            </a:pPr>
            <a:r>
              <a:rPr lang="it" sz="1100">
                <a:latin typeface="Palatino Linotype"/>
              </a:rPr>
              <a:t>Maria Domenica crebbe nell'ambito di </a:t>
            </a:r>
            <a:r>
              <a:rPr lang="it" b="1" i="1" sz="950">
                <a:latin typeface="Palatino Linotype"/>
              </a:rPr>
              <a:t>una</a:t>
            </a:r>
            <a:r>
              <a:rPr lang="it" sz="1100">
                <a:latin typeface="Palatino Linotype"/>
              </a:rPr>
              <a:t> famiglia ricca di saggezza umana, di laboriosità, di rapporti semplici e profondi, di fede granitica. Era una donna intelligente, tenace, intraprendente, aperta a Dio e agli stimoli educativi del suo ambiente. Nello studio del catechismo non voleva essere inferiore a nessuno, neanche ai ragazzi, tanto era impegnata nell'approfondire la propria fede cristiana. Una catechesi ben assimilata sostenne perciò il suo cammino di preparazione al grande appuntamento eucaristico della prima Comunione, ricevuta nel 1850, all'età di tredici anni.</a:t>
            </a:r>
          </a:p>
          <a:p>
            <a:pPr algn="just" indent="177800">
              <a:lnSpc>
                <a:spcPts val="1248"/>
              </a:lnSpc>
            </a:pPr>
            <a:r>
              <a:rPr lang="it" sz="1100">
                <a:latin typeface="Palatino Linotype"/>
              </a:rPr>
              <a:t>Dai </a:t>
            </a:r>
            <a:r>
              <a:rPr lang="it" b="1" i="1" sz="950">
                <a:latin typeface="Palatino Linotype"/>
              </a:rPr>
              <a:t>Libri dello stato d'anime</a:t>
            </a:r>
            <a:r>
              <a:rPr lang="it" sz="1100">
                <a:latin typeface="Palatino Linotype"/>
              </a:rPr>
              <a:t> conservati nella parrocchia di Mor-nese apprendiamo che nel 1853 le fu concesso di passare dalla Comunione frequente a quella quotidiana. Da quel tempo crebbe in lei la gioia di appartenere a Gesù e di farlo conoscere, tanto che in uno dei suoi primi incontri eucaristici spontaneamente fece il voto di castità in perpetuo. Secondo la dottrina spirituale del Frassinetti contenuta nell'opuscolo diffuso a Mornese tra le ragazze: </a:t>
            </a:r>
            <a:r>
              <a:rPr lang="it" b="1" i="1" sz="950">
                <a:latin typeface="Palatino Linotype"/>
              </a:rPr>
              <a:t>La gemma delle fanciulle cristiane, ossia la santa verginità,</a:t>
            </a:r>
            <a:r>
              <a:rPr lang="it" sz="1100">
                <a:latin typeface="Palatino Linotype"/>
              </a:rPr>
              <a:t> la castità è strettamente legata alla spiritualità eucaristica come alla sua sorgente: «La Comunione frequente e quotidiana fa i santi, fa i vergini». Da essa trae alimento l'apostolato che si esprime in opere di pietà e di carità. Non poteva perciò trovarsi in Maria Domenica condizione più favorevole per il dono totale di sé, «magnifica disponibilità al ministero dell'educazione!».</a:t>
            </a:r>
          </a:p>
          <a:p>
            <a:pPr algn="just" indent="177800">
              <a:lnSpc>
                <a:spcPts val="1248"/>
              </a:lnSpc>
            </a:pPr>
            <a:r>
              <a:rPr lang="it" sz="1100">
                <a:latin typeface="Palatino Linotype"/>
              </a:rPr>
              <a:t>Fin dall'adolescenza, l'esperienza eucaristica fu il perno vitale della sua intensa giornata di lavoro. Si sentiva attirata da Gesù. In un tempo in cui la popolazione veniva invitata ad «ascoltare la Messa», Maria Domenica viveva una spiritualità della quale l'Eucaristia era l'anima. Parteciparvi con frequenza non era solo un dovere fondamentale del buon cristiano, ma una scelta che coinvolgeva la vita e la riempiva di significato, di gioia, di fecondità. Anche durante l'attività agricola restava abitualmente unita al Signore e le bastava tino sguardo alla chiesa per ritrovare forza ed energia spirituale. Quando abitava alla cascina Valponasca - situata ad un'ora di cammino dal paese -, ogni mattina si recava alla santa Messa sfidando le intemperie, la paura del buio e la fatica di un lungo quotidiano pellegrinare. Anche l'andare in paese per qualche commissione costituiva per lei un'occasione privilegiata, che le offriva la possibilità di passare in parrocchia a «salutare Gesù».</a:t>
            </a:r>
          </a:p>
        </p:txBody>
      </p:sp>
    </p:spTree>
  </p:cSld>
  <p:clrMapOvr>
    <a:overrideClrMapping bg1="lt1" tx1="dk1" bg2="lt2" tx2="dk2" accent1="accent1" accent2="accent2" accent3="accent3" accent4="accent4" accent5="accent5" accent6="accent6" hlink="hlink" folHlink="folHlink"/>
  </p:clrMapOvr>
</p:sld>
</file>

<file path=ppt/slides/slide9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2920" y="545592"/>
            <a:ext cx="3968496" cy="6370320"/>
          </a:xfrm>
          <a:prstGeom prst="rect">
            <a:avLst/>
          </a:prstGeom>
        </p:spPr>
        <p:txBody>
          <a:bodyPr lIns="0" tIns="0" rIns="0" bIns="0">
            <a:noAutofit/>
          </a:bodyPr>
          <a:p>
            <a:pPr algn="just" marL="12700" marR="12700" indent="177800">
              <a:lnSpc>
                <a:spcPts val="1248"/>
              </a:lnSpc>
            </a:pPr>
            <a:r>
              <a:rPr lang="it" sz="1100">
                <a:latin typeface="Palatino Linotype"/>
              </a:rPr>
              <a:t>E alla sera, dalla finestra della sua stanza, vedendo in lontananza il campanile della chiesa, sostava in preghiera adorante. «Molte volte conduceva con sé le sorelline e diceva loro: - Là c'è Gesù Sacramentato; non potendo noi andarci in persona, rechiamoci da Lui con il pensiero». Nel centenario della morte di Maria Domenica Mazzarello, la «finestrella della Valponasca» fu scelta dal teologo salesiano Alois Kothgasser quale «icona» di una vita proiettata in Dio e totalmente donata al bene delle giovani, «occhio aperto» sulla vita di ogni giorno e sul mondo intero, percepiti alla luce dell'Eucaristia, autentico «spiraglio» di contemplazione dell'infinito di Dio e della concretezza dei problemi umani.</a:t>
            </a:r>
          </a:p>
          <a:p>
            <a:pPr algn="just" marL="12700" marR="12700" indent="177800">
              <a:lnSpc>
                <a:spcPts val="1248"/>
              </a:lnSpc>
            </a:pPr>
            <a:r>
              <a:rPr lang="it" sz="1100">
                <a:latin typeface="Palatino Linotype"/>
              </a:rPr>
              <a:t>Maria Domenica ebbe modo di alimentare e di accrescere il suo amore all'Eucaristia soprattutto quando divenne membro della </a:t>
            </a:r>
            <a:r>
              <a:rPr lang="it" b="1" i="1" sz="950">
                <a:latin typeface="Palatino Linotype"/>
              </a:rPr>
              <a:t>Pia Unione delle Figlie di S. Maria Immacolata</a:t>
            </a:r>
            <a:r>
              <a:rPr lang="it" sz="1100">
                <a:latin typeface="Palatino Linotype"/>
              </a:rPr>
              <a:t>, associazione laicale dalla forte impronta eucaristica, mariana ed apostolica. Dedicandosi all'educazione cristiana delle ragazze si impegnò a portare a Gesù anche loro e le loro famiglie, promuovendo una catechesi sistematica e una adeguata formazione sacramentale.</a:t>
            </a:r>
          </a:p>
          <a:p>
            <a:pPr algn="just" marL="12700" marR="12700" indent="177800">
              <a:lnSpc>
                <a:spcPts val="1248"/>
              </a:lnSpc>
            </a:pPr>
            <a:r>
              <a:rPr lang="it" sz="1100">
                <a:latin typeface="Palatino Linotype"/>
              </a:rPr>
              <a:t>Quando poi emise i voti religiosi nel nuovo </a:t>
            </a:r>
            <a:r>
              <a:rPr lang="it" b="1" i="1" sz="950">
                <a:latin typeface="Palatino Linotype"/>
              </a:rPr>
              <a:t>Istituto delle Figlie di Maria Ausiliatrice,</a:t>
            </a:r>
            <a:r>
              <a:rPr lang="it" sz="1100">
                <a:latin typeface="Palatino Linotype"/>
              </a:rPr>
              <a:t> fondato da don Bosco a Mornese il 5 agosto 1872, allora la sua spiritualità eucaristica assunse una particolare profondità e vastità di orizzonti. La sua fede in Gesù, nutrita di preghiera e di solida formazione catechistica, era di esempio e di incoraggiamento alle sue consorelle, alle educande accolte nel collegio o incontrate all'oratorio festivo, e alle stesse famiglie. Quando le mamme accompagnavano le figlie al laboratorio, o passavano al collegio a ritirare il lavoro commissionato, venivano invitate a sostare in cappella per una breve visita al «Padrone di casa»: «Andate in chiesa e là troverete il Padrone non solo della vostra casa e dei vostri vigneti, ma di tutto il mondo».</a:t>
            </a:r>
          </a:p>
          <a:p>
            <a:pPr algn="just" marL="12700" marR="12700" indent="177800">
              <a:lnSpc>
                <a:spcPts val="1248"/>
              </a:lnSpc>
            </a:pPr>
            <a:r>
              <a:rPr lang="it" sz="1100">
                <a:latin typeface="Palatino Linotype"/>
              </a:rPr>
              <a:t>È evidente che la sua vita non si alimentava soltanto della celebrazione liturgica come tale, ma della Comunione, della Messa, dell'adorazione eucaristica. In lei era soprattutto forte il senso della presenza di Dio e dell'unione a Cristo contemplato e adorato nel Sacramento dell'altare. La testimonianza di suor Enrichetta Sorbone, che fu educata da suor Maria Mazzarello fin dal suo ingresso nell'istituto, è eloquente in proposito: «Mi pare ancora di vederla in Chiesa, profondamente raccolta, e fare le sue sante Comunioni con tanto fervore quasi fosse un serafino d'amore! E nel corso della giornata, presentandosi alle Suore, o</a:t>
            </a:r>
          </a:p>
        </p:txBody>
      </p:sp>
      <p:sp>
        <p:nvSpPr>
          <p:cNvPr id="3" name=""/>
          <p:cNvSpPr/>
          <p:nvPr/>
        </p:nvSpPr>
        <p:spPr>
          <a:xfrm>
            <a:off x="4331208" y="7010400"/>
            <a:ext cx="155448" cy="128016"/>
          </a:xfrm>
          <a:prstGeom prst="rect">
            <a:avLst/>
          </a:prstGeom>
        </p:spPr>
        <p:txBody>
          <a:bodyPr lIns="0" tIns="0" rIns="0" bIns="0">
            <a:noAutofit/>
          </a:bodyPr>
          <a:p>
            <a:pPr marL="12700" indent="0"/>
            <a:r>
              <a:rPr lang="it" sz="1000">
                <a:latin typeface="Palatino Linotype"/>
              </a:rPr>
              <a:t>89</a:t>
            </a:r>
          </a:p>
        </p:txBody>
      </p:sp>
    </p:spTree>
  </p:cSld>
  <p:clrMapOvr>
    <a:overrideClrMapping bg1="lt1" tx1="dk1" bg2="lt2" tx2="dk2" accent1="accent1" accent2="accent2" accent3="accent3" accent4="accent4" accent5="accent5" accent6="accent6" hlink="hlink" folHlink="folHlink"/>
  </p:clrMapOvr>
</p:sld>
</file>

<file path=ppt/slides/slide9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1792" y="551688"/>
            <a:ext cx="3971544" cy="6361176"/>
          </a:xfrm>
          <a:prstGeom prst="rect">
            <a:avLst/>
          </a:prstGeom>
        </p:spPr>
        <p:txBody>
          <a:bodyPr lIns="0" tIns="0" rIns="0" bIns="0">
            <a:noAutofit/>
          </a:bodyPr>
          <a:p>
            <a:pPr algn="just" marL="12700" marR="12700" indent="0">
              <a:lnSpc>
                <a:spcPts val="1236"/>
              </a:lnSpc>
            </a:pPr>
            <a:r>
              <a:rPr lang="it" sz="1100">
                <a:latin typeface="Palatino Linotype"/>
              </a:rPr>
              <a:t>nel laboratorio o in altri luoghi, sembrava che portasse ancora il suo Gesù nel cuore, per comunicarlo alle sue figlie e alle ragazze; e noi sentivamo al passaggio della Madre il profumo di Gesù. Era esattissima nel fare la visita a Gesù Sacramentato prescritta dalle regole e, oltre a questa, faceva altre frequenti visite in giornata, senza però venir meno ai suoi doveri di ufficio. Nelle visite ella ci appariva immersa in Gesù».</a:t>
            </a:r>
          </a:p>
          <a:p>
            <a:pPr algn="just" marL="12700" indent="177800">
              <a:lnSpc>
                <a:spcPts val="1236"/>
              </a:lnSpc>
            </a:pPr>
            <a:r>
              <a:rPr lang="it" sz="1100">
                <a:latin typeface="Palatino Linotype"/>
              </a:rPr>
              <a:t>La realtà dell'amicizia e della prossimità a Cristo era una caratteristica della spiritualità del Frassinetti che, per il suo coerente antigiansenismo, aveva riportato in primo piano il mistero del-l'Eucaristia e della comunione con Cristo. Scriveva infatti in una delle sue opere ascetiche: «L'amico non dice mai all'amico: statti più in là, amiamoci da lontano; ma per contrario invita l'amico ad accostarglisi e gode di passare con lui le intiere giornate».</a:t>
            </a:r>
          </a:p>
          <a:p>
            <a:pPr algn="just" marL="12700" indent="177800">
              <a:lnSpc>
                <a:spcPts val="1236"/>
              </a:lnSpc>
            </a:pPr>
            <a:r>
              <a:rPr lang="it" sz="1100">
                <a:latin typeface="Palatino Linotype"/>
              </a:rPr>
              <a:t>La dottrina frassinettiana, pervasa di afflato mistico, si ritrova vitalmente assimilata da Maria Mazzarello. Era talmente profondo il suo amore a Gesù che avrebbe voluto anche fisicamente rimanere a lavorare in cappella, accanto a lui, per stare sempre alla sua presenza. Più volte parlando con le consorelle rifletteva sulla grande grazia di poter abitare sotto lo stesso tetto di Gesù Eucaristia ed esprimeva la sua gioiosa gratitudine per l'amore di Dio fatto presenza viva in mezzo a noi. A volte preparava in cappella la conferenza che doveva tenere alla comunità, perché Gesù le ispirasse quanto doveva dire alle consorelle.</a:t>
            </a:r>
          </a:p>
          <a:p>
            <a:pPr algn="just" marL="12700" indent="177800">
              <a:lnSpc>
                <a:spcPts val="1236"/>
              </a:lnSpc>
            </a:pPr>
            <a:r>
              <a:rPr lang="it" sz="1100">
                <a:latin typeface="Palatino Linotype"/>
              </a:rPr>
              <a:t>Scorrendo </a:t>
            </a:r>
            <a:r>
              <a:rPr lang="it" b="1" i="1" sz="950">
                <a:latin typeface="Palatino Linotype"/>
              </a:rPr>
              <a:t>le lettere di suor Maria Domenica</a:t>
            </a:r>
            <a:r>
              <a:rPr lang="it" sz="1100">
                <a:latin typeface="Palatino Linotype"/>
              </a:rPr>
              <a:t> si percepisce che il Cristo che fonda la comunione delle sorelle è il Cristo dell'Eucaristia. Gesù è tutta la sua fiducia, la sorgente del suo ottimismo e della sua fecondità apostolica. L'Eucaristia è per lei il luogo privilegiato dell'appuntamento nel quale incontra ogni giorno le sue figlie vicine e lontane. In Lui le conosce e le raggiunge. Nel «Cuore di Gesù», centro reale di comunione, manifesta alle consorelle e alle educande la tenerezza della sua maternità spirituale. La presenza del Cristo risorto, sempre vivo nella sua Chiesa, permette di raggiungere i fratelli e di comunicare a loro quello che le parole non sono in grado di dire. Quando suor Maria Domenica scrive alle missionarie partite per l'America: «Entrate sovente nel cuore di Gesù, vi entrerò anch'io e così potremo trovarci sovente vicino a dirci tante cose», è pienamente convinta di questa realtà cristiana.</a:t>
            </a:r>
          </a:p>
          <a:p>
            <a:pPr algn="just" marL="12700" indent="177800">
              <a:lnSpc>
                <a:spcPts val="1236"/>
              </a:lnSpc>
            </a:pPr>
            <a:r>
              <a:rPr lang="it" sz="1100">
                <a:latin typeface="Palatino Linotype"/>
              </a:rPr>
              <a:t>La prima comunità delle Figlie di Maria Ausiliatrice guidata da suor Maria Mazzarello fondava la sua esperienza spirituale sulla</a:t>
            </a:r>
          </a:p>
        </p:txBody>
      </p:sp>
      <p:sp>
        <p:nvSpPr>
          <p:cNvPr id="3" name=""/>
          <p:cNvSpPr/>
          <p:nvPr/>
        </p:nvSpPr>
        <p:spPr>
          <a:xfrm>
            <a:off x="606552" y="7004304"/>
            <a:ext cx="158496" cy="131064"/>
          </a:xfrm>
          <a:prstGeom prst="rect">
            <a:avLst/>
          </a:prstGeom>
        </p:spPr>
        <p:txBody>
          <a:bodyPr lIns="0" tIns="0" rIns="0" bIns="0">
            <a:noAutofit/>
          </a:bodyPr>
          <a:p>
            <a:pPr marL="12700" indent="0"/>
            <a:r>
              <a:rPr lang="it" sz="1000">
                <a:latin typeface="Palatino Linotype"/>
              </a:rPr>
              <a:t>90</a:t>
            </a:r>
          </a:p>
        </p:txBody>
      </p:sp>
    </p:spTree>
  </p:cSld>
  <p:clrMapOvr>
    <a:overrideClrMapping bg1="lt1" tx1="dk1" bg2="lt2" tx2="dk2" accent1="accent1" accent2="accent2" accent3="accent3" accent4="accent4" accent5="accent5" accent6="accent6" hlink="hlink" folHlink="folHlink"/>
  </p:clrMapOvr>
</p:sld>
</file>

<file path=ppt/slides/slide9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505968" y="576072"/>
            <a:ext cx="3968496" cy="3474720"/>
          </a:xfrm>
          <a:prstGeom prst="rect">
            <a:avLst/>
          </a:prstGeom>
        </p:spPr>
        <p:txBody>
          <a:bodyPr lIns="0" tIns="0" rIns="0" bIns="0">
            <a:noAutofit/>
          </a:bodyPr>
          <a:p>
            <a:pPr algn="just" marL="12700" indent="0">
              <a:lnSpc>
                <a:spcPts val="1248"/>
              </a:lnSpc>
            </a:pPr>
            <a:r>
              <a:rPr lang="it" sz="1100">
                <a:latin typeface="Palatino Linotype"/>
              </a:rPr>
              <a:t>presenza sacramentale di Cristo, nella gioia sempre rinnovata della comunione con il Signore e nell'attesa del suo ritorno. Per questo Gesù Eucaristia era il cuore della casa, </a:t>
            </a:r>
            <a:r>
              <a:rPr lang="it" b="1" i="1" sz="950">
                <a:latin typeface="Palatino Linotype"/>
              </a:rPr>
              <a:t>l'assoluto padrone</a:t>
            </a:r>
            <a:r>
              <a:rPr lang="it" sz="1100">
                <a:latin typeface="Palatino Linotype"/>
              </a:rPr>
              <a:t> di tutto, una «presenza» avvertita come viva e familiare, fonte della fraternità nello spirito di famiglia e dell'ardore missionario delle prime giovani educatrici.</a:t>
            </a:r>
          </a:p>
          <a:p>
            <a:pPr algn="just" marL="12700" marR="12700" indent="177800">
              <a:lnSpc>
                <a:spcPts val="1248"/>
              </a:lnSpc>
            </a:pPr>
            <a:r>
              <a:rPr lang="it" sz="1100">
                <a:latin typeface="Palatino Linotype"/>
              </a:rPr>
              <a:t>Per suor Maria Domenica la centralità del mistero eucaristico è strettamente legata alla partecipazione alla croce di Gesù. Attraverso l'esercizio della </a:t>
            </a:r>
            <a:r>
              <a:rPr lang="it" b="1" i="1" sz="950">
                <a:latin typeface="Palatino Linotype"/>
              </a:rPr>
              <a:t>via crucis,</a:t>
            </a:r>
            <a:r>
              <a:rPr lang="it" sz="1100">
                <a:latin typeface="Palatino Linotype"/>
              </a:rPr>
              <a:t> la meditazione della Passione e l'accettazione delle sofferenze offerte per amore cercava di conformarsi al Salvatore crocifisso, per vivere in concreto la </a:t>
            </a:r>
            <a:r>
              <a:rPr lang="it" b="1" i="1" sz="950">
                <a:latin typeface="Palatino Linotype"/>
              </a:rPr>
              <a:t>sequela Christi.</a:t>
            </a:r>
          </a:p>
          <a:p>
            <a:pPr algn="just" marL="12700" marR="12700" indent="177800">
              <a:lnSpc>
                <a:spcPts val="1248"/>
              </a:lnSpc>
              <a:spcAft>
                <a:spcPts val="1680"/>
              </a:spcAft>
            </a:pPr>
            <a:r>
              <a:rPr lang="it" sz="1100">
                <a:latin typeface="Palatino Linotype"/>
              </a:rPr>
              <a:t>Anche i suoi ultimi giorni furono illuminati dall'Eucaristia e dalla sua misteriosa dialettica di vita e di morte. Pienamente configurata a Cristo, si proiettava con gioiosa speranza verso l'incontro con Dio al di là del tempo, ma con disponibile amore continuava a farsi dono alle sorelle, in una consapevole offerta di tutta se stessa. Così si rivelava a pieno titolo «la Madre» che dona la vita per la fecondità della sua famiglia religiosa da lei tanto amata. Colei che, nella fedeltà alla logica dell'Eucaristia, si era fatta dono d'amore fino alla fine, poteva a buon diritto essere considerata maestra di vita e formatrice di educatrici.</a:t>
            </a:r>
          </a:p>
        </p:txBody>
      </p:sp>
      <p:sp>
        <p:nvSpPr>
          <p:cNvPr id="3" name=""/>
          <p:cNvSpPr/>
          <p:nvPr/>
        </p:nvSpPr>
        <p:spPr>
          <a:xfrm>
            <a:off x="505968" y="4392168"/>
            <a:ext cx="3968496" cy="2563368"/>
          </a:xfrm>
          <a:prstGeom prst="rect">
            <a:avLst/>
          </a:prstGeom>
        </p:spPr>
        <p:txBody>
          <a:bodyPr lIns="0" tIns="0" rIns="0" bIns="0">
            <a:noAutofit/>
          </a:bodyPr>
          <a:p>
            <a:pPr algn="just" marL="12700" indent="0">
              <a:spcBef>
                <a:spcPts val="1680"/>
              </a:spcBef>
              <a:spcAft>
                <a:spcPts val="1050"/>
              </a:spcAft>
            </a:pPr>
            <a:r>
              <a:rPr lang="it" b="1" sz="1100">
                <a:latin typeface="Arial"/>
              </a:rPr>
              <a:t>3. Un’azione educativa “segnata” dall’Eucaristia</a:t>
            </a:r>
          </a:p>
          <a:p>
            <a:pPr algn="just" marL="12700" marR="12700" indent="177800">
              <a:lnSpc>
                <a:spcPts val="1248"/>
              </a:lnSpc>
            </a:pPr>
            <a:r>
              <a:rPr lang="it" sz="1100">
                <a:latin typeface="Palatino Linotype"/>
              </a:rPr>
              <a:t>Maria Domenica Mazzarello non ci ha lasciato la teorizzazione della sua esperienza spirituale né della sua azione apostolica illuminata dall'Eucaristia. Come don Bosco anche lei propone con semplicità i contenuti dottrinali della catechesi del suo tempo e la forza della sua testimonianza di credente. Si può affermare con tutta verità che «la sua sapienza si alimenta di Eucaristia». La sintesi del mistero della salvezza, dal quale scaturisce tutta la vita della Chiesa, non può non essere anche il centro della missione di Maria Mazzarello. Lo Spirito, a cui lei si era aperta con docilità, la guidò sulle vie di un'educazione autenticamente cristiana.</a:t>
            </a:r>
          </a:p>
          <a:p>
            <a:pPr algn="just" marL="12700" marR="12700" indent="177800">
              <a:lnSpc>
                <a:spcPts val="1248"/>
              </a:lnSpc>
            </a:pPr>
            <a:r>
              <a:rPr lang="it" sz="1100">
                <a:latin typeface="Palatino Linotype"/>
              </a:rPr>
              <a:t>Nella vita di Maria Domenica Mazzarello, come nella comunità da lei animata e diretta, si nota evidentemente una certa dissociazione tra la Messa e la Comunione frutto della mentalità e della prassi del tempo. Tuttavia, se si approfondiscono le fonti</a:t>
            </a:r>
          </a:p>
        </p:txBody>
      </p:sp>
      <p:sp>
        <p:nvSpPr>
          <p:cNvPr id="4" name=""/>
          <p:cNvSpPr/>
          <p:nvPr/>
        </p:nvSpPr>
        <p:spPr>
          <a:xfrm>
            <a:off x="4328160" y="7037832"/>
            <a:ext cx="152400" cy="128016"/>
          </a:xfrm>
          <a:prstGeom prst="rect">
            <a:avLst/>
          </a:prstGeom>
        </p:spPr>
        <p:txBody>
          <a:bodyPr lIns="0" tIns="0" rIns="0" bIns="0">
            <a:noAutofit/>
          </a:bodyPr>
          <a:p>
            <a:pPr marL="25400" indent="0"/>
            <a:r>
              <a:rPr lang="it" sz="1000">
                <a:latin typeface="Palatino Linotype"/>
              </a:rPr>
              <a:t>91</a:t>
            </a:r>
          </a:p>
        </p:txBody>
      </p:sp>
    </p:spTree>
  </p:cSld>
  <p:clrMapOvr>
    <a:overrideClrMapping bg1="lt1" tx1="dk1" bg2="lt2" tx2="dk2" accent1="accent1" accent2="accent2" accent3="accent3" accent4="accent4" accent5="accent5" accent6="accent6" hlink="hlink" folHlink="folHlink"/>
  </p:clrMapOvr>
</p:sld>
</file>

<file path=ppt/slides/slide9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21792" y="579120"/>
            <a:ext cx="3974592" cy="6361176"/>
          </a:xfrm>
          <a:prstGeom prst="rect">
            <a:avLst/>
          </a:prstGeom>
        </p:spPr>
        <p:txBody>
          <a:bodyPr lIns="0" tIns="0" rIns="0" bIns="0">
            <a:noAutofit/>
          </a:bodyPr>
          <a:p>
            <a:pPr algn="just" marL="12700" marR="12700" indent="0">
              <a:lnSpc>
                <a:spcPts val="1236"/>
              </a:lnSpc>
              <a:spcAft>
                <a:spcPts val="630"/>
              </a:spcAft>
            </a:pPr>
            <a:r>
              <a:rPr lang="it" sz="1100">
                <a:latin typeface="Palatino Linotype"/>
              </a:rPr>
              <a:t>che ci documentano qualche aspetto delle origini dell'istituto, si possono cogliere le linee di una spiritualità eucaristica radicata nella vita quotidiana, innervata nel suo dinamismo esistenziale e aperta alla solidarietà.</a:t>
            </a:r>
          </a:p>
          <a:p>
            <a:pPr algn="just" indent="0">
              <a:spcAft>
                <a:spcPts val="1050"/>
              </a:spcAft>
            </a:pPr>
            <a:r>
              <a:rPr lang="it" i="1" sz="1100">
                <a:latin typeface="Arial"/>
              </a:rPr>
              <a:t>3.1. La partecipazione vitale alla celebrazione eucaristica</a:t>
            </a:r>
          </a:p>
          <a:p>
            <a:pPr algn="just" marR="12700" indent="177800">
              <a:lnSpc>
                <a:spcPts val="1236"/>
              </a:lnSpc>
            </a:pPr>
            <a:r>
              <a:rPr lang="it" sz="1100">
                <a:latin typeface="Palatino Linotype"/>
              </a:rPr>
              <a:t>Fedele alla scuola del Frassinetti e a quella di don Bosco, Maria Domenica Mazzarello sa che non si può porre altro fondamento al cammino di crescita delle persone e all'educazione in genere che non sia la presenza di Cristo incontrata nel segno sacramentale. Le parole scritte da don Bosco nel noto trattatello sul </a:t>
            </a:r>
            <a:r>
              <a:rPr lang="it" b="1" i="1" sz="950">
                <a:latin typeface="Palatino Linotype"/>
              </a:rPr>
              <a:t>Sistema preventivo nell'educazione della gioventù</a:t>
            </a:r>
            <a:r>
              <a:rPr lang="it" sz="1100">
                <a:latin typeface="Palatino Linotype"/>
              </a:rPr>
              <a:t> sono programmatiche per Maria Mazzarello e per la sua comunità: «La frequente confessione, la frequente comunione, la messa quotidiana sono le colonne che devono reggere un edilìzio educativo, da cui si vuole tener lontano la minaccia e la sferza. Non mai obbligare i giovanetti alla frequenza de' santi Sacramenti, ma soltanto incoraggiarli e porgere loro comodità di approfittare».</a:t>
            </a:r>
          </a:p>
          <a:p>
            <a:pPr algn="just" marR="12700" indent="177800">
              <a:lnSpc>
                <a:spcPts val="1236"/>
              </a:lnSpc>
            </a:pPr>
            <a:r>
              <a:rPr lang="it" sz="1100">
                <a:latin typeface="Palatino Linotype"/>
              </a:rPr>
              <a:t>In un periodo in gran parte caratterizzato dal devozionismo, suor Maria Domenica era sollecita nell'educare alla </a:t>
            </a:r>
            <a:r>
              <a:rPr lang="it" b="1" i="1" sz="950">
                <a:latin typeface="Palatino Linotype"/>
              </a:rPr>
              <a:t>consapevole partecipazione alla Messa,</a:t>
            </a:r>
            <a:r>
              <a:rPr lang="it" sz="1100">
                <a:latin typeface="Palatino Linotype"/>
              </a:rPr>
              <a:t> insegnando a ricevere Gesù con amore, a vivere continuamente alla sua presenza, a prepararsi con responsabilità e con vivo desiderio alla celebrazione, «a non andare a Gesù con le mani vuote».</a:t>
            </a:r>
          </a:p>
          <a:p>
            <a:pPr algn="just" marR="12700" indent="177800">
              <a:lnSpc>
                <a:spcPts val="1236"/>
              </a:lnSpc>
            </a:pPr>
            <a:r>
              <a:rPr lang="it" sz="1100">
                <a:latin typeface="Palatino Linotype"/>
              </a:rPr>
              <a:t>L'episodio di una merenda nella vigna è tra i più noti ed eloquenti riguardo alla sua concreta ed illuminata «pedagogia eucaristica». Ad una suora, che non ha offerto alcun sacrificio in quell'esperienza di svago e che perciò vorrebbe tralasciare la Comunione la mattina seguente, la Madre fa osservare con decisa fermezza: «No, non devi lasciare la Comunione per questo. Falla senza timore; ma vorrei che ci ricordassimo sempre di andare a ricevere Gesù con qualche offerta della nostra volontà: se Lui si dà interamente a noi, è ben giusto che anche noi gli offriamo qualche cosa».</a:t>
            </a:r>
          </a:p>
          <a:p>
            <a:pPr algn="just" marR="12700" indent="177800">
              <a:lnSpc>
                <a:spcPts val="1236"/>
              </a:lnSpc>
            </a:pPr>
            <a:r>
              <a:rPr lang="it" sz="1100">
                <a:latin typeface="Palatino Linotype"/>
              </a:rPr>
              <a:t>Si era in un tempo in cui l'aspetto sacrificale dell'Eucaristia era uno dei più rilevati, come possiamo costatare dal testo catechistico utilizzato nella diocesi di Acqui. Alla domanda: «Che cosa si fa nella Santa Messa?», si risponde: «Si offerisce in sacrificio all'Eterno Padre il Corpo e il Sangue di Gesù Cristo suo figliuolo,</a:t>
            </a:r>
          </a:p>
        </p:txBody>
      </p:sp>
      <p:sp>
        <p:nvSpPr>
          <p:cNvPr id="3" name=""/>
          <p:cNvSpPr/>
          <p:nvPr/>
        </p:nvSpPr>
        <p:spPr>
          <a:xfrm>
            <a:off x="603504" y="7031736"/>
            <a:ext cx="158496" cy="128016"/>
          </a:xfrm>
          <a:prstGeom prst="rect">
            <a:avLst/>
          </a:prstGeom>
        </p:spPr>
        <p:txBody>
          <a:bodyPr lIns="0" tIns="0" rIns="0" bIns="0">
            <a:noAutofit/>
          </a:bodyPr>
          <a:p>
            <a:pPr marL="25400" indent="0"/>
            <a:r>
              <a:rPr lang="it" sz="1000">
                <a:latin typeface="Palatino Linotype"/>
              </a:rPr>
              <a:t>92</a:t>
            </a:r>
          </a:p>
        </p:txBody>
      </p:sp>
    </p:spTree>
  </p:cSld>
  <p:clrMapOvr>
    <a:overrideClrMapping bg1="lt1" tx1="dk1" bg2="lt2" tx2="dk2" accent1="accent1" accent2="accent2" accent3="accent3" accent4="accent4" accent5="accent5" accent6="accent6" hlink="hlink" folHlink="folHlink"/>
  </p:clrMapOvr>
</p:sld>
</file>

<file path=ppt/slides/slide9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48056" y="563880"/>
            <a:ext cx="3974592" cy="6214872"/>
          </a:xfrm>
          <a:prstGeom prst="rect">
            <a:avLst/>
          </a:prstGeom>
        </p:spPr>
        <p:txBody>
          <a:bodyPr lIns="0" tIns="0" rIns="0" bIns="0">
            <a:noAutofit/>
          </a:bodyPr>
          <a:p>
            <a:pPr algn="just" marR="12700" indent="0">
              <a:lnSpc>
                <a:spcPts val="1248"/>
              </a:lnSpc>
            </a:pPr>
            <a:r>
              <a:rPr lang="it" sz="1100">
                <a:latin typeface="Palatino Linotype"/>
              </a:rPr>
              <a:t>sotto le specie del pane e del vino, in memoria del Sacrificio della Croce».</a:t>
            </a:r>
          </a:p>
          <a:p>
            <a:pPr algn="just" marL="12700" marR="12700" indent="177800">
              <a:lnSpc>
                <a:spcPts val="1248"/>
              </a:lnSpc>
            </a:pPr>
            <a:r>
              <a:rPr lang="it" sz="1100">
                <a:latin typeface="Palatino Linotype"/>
              </a:rPr>
              <a:t>Di qui si comprende come nell'opera formativa di suor Maria Domenica suore e ragazze erano educate a partecipare alla grande offerta di Gesù al Padre e in questo modo potevano maturare nel dono di sé, nell'accettazione della croce, nella preghiera, nel discernimento vocazionale e nella decisione a lasciare tutto per seguire Gesù nella vita religiosa. La loro giornata era perciò un </a:t>
            </a:r>
            <a:r>
              <a:rPr lang="it" b="1" i="1" sz="950">
                <a:latin typeface="Palatino Linotype"/>
              </a:rPr>
              <a:t>sacrificium laudis,</a:t>
            </a:r>
            <a:r>
              <a:rPr lang="it" sz="1100">
                <a:latin typeface="Palatino Linotype"/>
              </a:rPr>
              <a:t> realmente «celebrato» nel tessuto delle azioni più ordinarie che suor Maria Domenica insegnava a trasformare in «atti di amor di Dio». Lo «spirito di sacrificio», nota tipica della comunità animata da suor Maria Mazzarello, è dunque carico di un ricco significato eucaristico.</a:t>
            </a:r>
          </a:p>
          <a:p>
            <a:pPr algn="just" marL="12700" marR="12700" indent="177800">
              <a:lnSpc>
                <a:spcPts val="1248"/>
              </a:lnSpc>
            </a:pPr>
            <a:r>
              <a:rPr lang="it" sz="1100">
                <a:latin typeface="Palatino Linotype"/>
              </a:rPr>
              <a:t>Secondo le testimonianze delle prime suore, a Mornese e a Nizza Monferrato si trascorreva la mattinata nel ringraziamento per l'Eucaristia ricevuta e il pomeriggio nella sua preparazione. Anche quando si vegliava alla sera per lavoro, la superiora, dopo aver cantato allegramente con le consorelle, le invitava a condividere con semplicità il proprio modo di prepararsi alla Messa del giorno seguente. Una di loro rievoca così quel </a:t>
            </a:r>
            <a:r>
              <a:rPr lang="it" b="1" i="1" sz="950">
                <a:latin typeface="Palatino Linotype"/>
              </a:rPr>
              <a:t>partage ante litteram</a:t>
            </a:r>
            <a:r>
              <a:rPr lang="it" sz="1100">
                <a:latin typeface="Palatino Linotype"/>
              </a:rPr>
              <a:t>: «Quando noi non sapevamo più cosa dire, veniva lei in aiuto. Ricordo che ci diceva: "Dobbiamo figurarci di essere come la Samaritana al pozzo di Giacobbe e domandare a Gesù quell'acqua viva per cui non si ha più sete in eterno; la Cananea si stimava fortunata se fosse arrivata a toccare il lembo della veste di Gesù. Quanto più fortunate noi che lo possiamo ricevere nel nostro cuore!". Così quelle sere in cui vegliavamo, passavamo delle vere ore di Paradiso!».</a:t>
            </a:r>
          </a:p>
          <a:p>
            <a:pPr algn="just" marL="12700" marR="12700" indent="177800">
              <a:lnSpc>
                <a:spcPts val="1248"/>
              </a:lnSpc>
            </a:pPr>
            <a:r>
              <a:rPr lang="it" sz="1100">
                <a:latin typeface="Palatino Linotype"/>
              </a:rPr>
              <a:t>La partecipazione all'Eucaristia non doveva ridursi ad un ritualismo abitudinario, ma avere il significato di un appuntamento desiderato e preparato. Anche nelle sue lettere suor Maria Domenica richiama questa realtà fondamentale della vita cristiana: «E la santa Comunione la fai? Ricevilo con amore Gesù che ti ama tanto». «Gesù viene a noi con le mani piene di grazie; Egli è tutto amore e tutta bontà per darci animo ad accostarci a Lui». L'intenzionalità dell'educatrice era quella di favorire l'incontro con Cristo e quindi di aiutare le ragazze a superare il sentimentalismo senza radici e a lasciarsi interpellare dall'amore di Dio e dall'efficacia plasmatrice dell'Eucaristia.</a:t>
            </a:r>
          </a:p>
        </p:txBody>
      </p:sp>
      <p:sp>
        <p:nvSpPr>
          <p:cNvPr id="3" name=""/>
          <p:cNvSpPr/>
          <p:nvPr/>
        </p:nvSpPr>
        <p:spPr>
          <a:xfrm>
            <a:off x="4279392" y="7025640"/>
            <a:ext cx="158496" cy="131064"/>
          </a:xfrm>
          <a:prstGeom prst="rect">
            <a:avLst/>
          </a:prstGeom>
        </p:spPr>
        <p:txBody>
          <a:bodyPr lIns="0" tIns="0" rIns="0" bIns="0">
            <a:noAutofit/>
          </a:bodyPr>
          <a:p>
            <a:pPr marL="25400" indent="0"/>
            <a:r>
              <a:rPr lang="it" sz="1000">
                <a:latin typeface="Palatino Linotype"/>
              </a:rPr>
              <a:t>93</a:t>
            </a:r>
          </a:p>
        </p:txBody>
      </p:sp>
    </p:spTree>
  </p:cSld>
  <p:clrMapOvr>
    <a:overrideClrMapping bg1="lt1" tx1="dk1" bg2="lt2" tx2="dk2" accent1="accent1" accent2="accent2" accent3="accent3" accent4="accent4" accent5="accent5" accent6="accent6" hlink="hlink" folHlink="folHlink"/>
  </p:clrMapOvr>
</p:sld>
</file>

<file path=ppt/slides/slide9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67512" y="569976"/>
            <a:ext cx="2072640" cy="140208"/>
          </a:xfrm>
          <a:prstGeom prst="rect">
            <a:avLst/>
          </a:prstGeom>
        </p:spPr>
        <p:txBody>
          <a:bodyPr lIns="0" tIns="0" rIns="0" bIns="0">
            <a:noAutofit/>
          </a:bodyPr>
          <a:p>
            <a:pPr algn="just" marL="12700" indent="0">
              <a:spcAft>
                <a:spcPts val="1050"/>
              </a:spcAft>
            </a:pPr>
            <a:r>
              <a:rPr lang="it" i="1" sz="1100">
                <a:latin typeface="Arial"/>
              </a:rPr>
              <a:t>3.2. La certezza di una Presenza</a:t>
            </a:r>
          </a:p>
        </p:txBody>
      </p:sp>
      <p:sp>
        <p:nvSpPr>
          <p:cNvPr id="3" name=""/>
          <p:cNvSpPr/>
          <p:nvPr/>
        </p:nvSpPr>
        <p:spPr>
          <a:xfrm>
            <a:off x="667512" y="886968"/>
            <a:ext cx="3977640" cy="6041136"/>
          </a:xfrm>
          <a:prstGeom prst="rect">
            <a:avLst/>
          </a:prstGeom>
        </p:spPr>
        <p:txBody>
          <a:bodyPr lIns="0" tIns="0" rIns="0" bIns="0">
            <a:noAutofit/>
          </a:bodyPr>
          <a:p>
            <a:pPr algn="just" marL="12700" marR="12700" indent="177800">
              <a:lnSpc>
                <a:spcPts val="1236"/>
              </a:lnSpc>
              <a:spcBef>
                <a:spcPts val="1050"/>
              </a:spcBef>
            </a:pPr>
            <a:r>
              <a:rPr lang="it" sz="1100">
                <a:latin typeface="Palatino Linotype"/>
              </a:rPr>
              <a:t>Uno degli aspetti dell'esperienza spirituale della comunità animata e guidata da Maria Mazzarello era la fede nella presenza reale di Gesù nel Sacramento dell'altare. Il catechismo appreso fin daH'infanzia rifletteva ima dottrina inequivocabile. Il Sacramento «sotto le specie del pane e del vino contiene veramente e realmente il Corpo, il Sangue, l'Anima e la Divinità di nostro Signore Gesù Cristo, per esser nostro nutrimento spirituale». Questa «reale» presenza suscitava nelle religiose e nelle ragazze sentimenti di adorazione, di ringraziamento, di riparazione, di amore e di impetrazione di grazie, che si esprimevano in gesti semplici e ordinari. Con Nouwen si può dire che si trattava di una vita «nella forza della sua Presenza».</a:t>
            </a:r>
          </a:p>
          <a:p>
            <a:pPr algn="just" marL="12700" marR="12700" indent="177800">
              <a:lnSpc>
                <a:spcPts val="1236"/>
              </a:lnSpc>
            </a:pPr>
            <a:r>
              <a:rPr lang="it" sz="1100">
                <a:latin typeface="Palatino Linotype"/>
              </a:rPr>
              <a:t>Per alimentare la fede e l'amore per Gesù, la Madre esortava a «visitarlo» sovente lungo la giornata, nel SS. Sacramento, a rivolgersi a Lui con confidenza e semplicità, anche parlando in dialetto, preferendo le preghiere che salgono dal cuore a quelle scritte sui libri. Scorgendo in lontananza un campanile, invitava a «salutare Gesù» vivo e presente in mezzo a noi.</a:t>
            </a:r>
          </a:p>
          <a:p>
            <a:pPr algn="just" marL="12700" marR="12700" indent="177800">
              <a:lnSpc>
                <a:spcPts val="1236"/>
              </a:lnSpc>
            </a:pPr>
            <a:r>
              <a:rPr lang="it" sz="1100">
                <a:latin typeface="Palatino Linotype"/>
              </a:rPr>
              <a:t>Le alunne del laboratorio prima di tornare alle loro case venivano esortate a passare a «salutare Gesù» e a sostare brevi istanti alla sua presenza. Spesso suor Maria Mazzarello raccomandava loro di stare in chiesa con molta compostezza essendo - diceva</a:t>
            </a:r>
          </a:p>
          <a:p>
            <a:pPr algn="just" marL="12700" marR="12700" indent="0">
              <a:lnSpc>
                <a:spcPts val="1236"/>
              </a:lnSpc>
            </a:pPr>
            <a:r>
              <a:rPr lang="it" sz="1100">
                <a:latin typeface="Palatino Linotype"/>
              </a:rPr>
              <a:t>- «ivi presente Gesù vivo e vero come in Cielo». Le suore attestano che «parlare del Santissimo Sacramento e della Madonna era come il suo pane quotidiano. Ne parlava frequentemente per animare noi alla divozione».</a:t>
            </a:r>
          </a:p>
          <a:p>
            <a:pPr algn="just" marL="12700" marR="12700" indent="177800">
              <a:lnSpc>
                <a:spcPts val="1236"/>
              </a:lnSpc>
            </a:pPr>
            <a:r>
              <a:rPr lang="it" sz="1100">
                <a:latin typeface="Palatino Linotype"/>
              </a:rPr>
              <a:t>Scrivendo alle suore le richiamava spesso alla rettitudine delle azioni, ad amare tanto Gesù, a lavorare per Lui solo, a «rivestirsi» del suo spirito, che ella considerava soprattutto come spirito di umiltà e di carità. Precisando meglio a quale carità volesse alludere, scriveva: «quella carità propria di Gesù, la quale mai lo saziava di patire per noi e volle patire fino a quando...».</a:t>
            </a:r>
          </a:p>
          <a:p>
            <a:pPr algn="just" marL="12700" marR="12700" indent="177800">
              <a:lnSpc>
                <a:spcPts val="1236"/>
              </a:lnSpc>
            </a:pPr>
            <a:r>
              <a:rPr lang="it" sz="1100">
                <a:latin typeface="Palatino Linotype"/>
              </a:rPr>
              <a:t>La celebrazione realizza il suo fine quando le persone che vi partecipano danno «corpo e sangue» come Gesù per i fratelli. Educate ad incontrare Lui sotto le specie eucaristiche, le prime religiose formate alla scuola di suor Maria Mazzarello si impegnavano a scoprire la sua misteriosa presenza nel volto dei poveri, delle educande, delle consorelle. Una suora attesta: «Aveva per</a:t>
            </a:r>
          </a:p>
        </p:txBody>
      </p:sp>
      <p:sp>
        <p:nvSpPr>
          <p:cNvPr id="4" name=""/>
          <p:cNvSpPr/>
          <p:nvPr/>
        </p:nvSpPr>
        <p:spPr>
          <a:xfrm>
            <a:off x="652272" y="7022592"/>
            <a:ext cx="161544" cy="128016"/>
          </a:xfrm>
          <a:prstGeom prst="rect">
            <a:avLst/>
          </a:prstGeom>
        </p:spPr>
        <p:txBody>
          <a:bodyPr lIns="0" tIns="0" rIns="0" bIns="0">
            <a:noAutofit/>
          </a:bodyPr>
          <a:p>
            <a:pPr marL="25400" indent="0"/>
            <a:r>
              <a:rPr lang="it" sz="1000">
                <a:latin typeface="Palatino Linotype"/>
              </a:rPr>
              <a:t>94</a:t>
            </a:r>
          </a:p>
        </p:txBody>
      </p:sp>
    </p:spTree>
  </p:cSld>
  <p:clrMapOvr>
    <a:overrideClrMapping bg1="lt1" tx1="dk1" bg2="lt2" tx2="dk2" accent1="accent1" accent2="accent2" accent3="accent3" accent4="accent4" accent5="accent5" accent6="accent6" hlink="hlink" folHlink="folHlink"/>
  </p:clrMapOvr>
</p:sld>
</file>

<file path=ppt/slides/slide9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457200" y="524256"/>
            <a:ext cx="3962400" cy="6370320"/>
          </a:xfrm>
          <a:prstGeom prst="rect">
            <a:avLst/>
          </a:prstGeom>
        </p:spPr>
        <p:txBody>
          <a:bodyPr lIns="0" tIns="0" rIns="0" bIns="0">
            <a:noAutofit/>
          </a:bodyPr>
          <a:p>
            <a:pPr algn="just" marL="12700" marR="12700" indent="0">
              <a:lnSpc>
                <a:spcPts val="1248"/>
              </a:lnSpc>
            </a:pPr>
            <a:r>
              <a:rPr lang="it" sz="1100">
                <a:latin typeface="Palatino Linotype"/>
              </a:rPr>
              <a:t>massima che ciò che facciamo al prossimo lo facciamo al Signore, e ci inculcava di vedere Gesù nelle educande, nelle suore, in tutti, e di voler bene a tutti non solo con le parole, ma con l'esempio e con le opere».</a:t>
            </a:r>
          </a:p>
          <a:p>
            <a:pPr algn="just" marL="12700" marR="12700" indent="177800">
              <a:lnSpc>
                <a:spcPts val="1248"/>
              </a:lnSpc>
            </a:pPr>
            <a:r>
              <a:rPr lang="it" sz="1100">
                <a:latin typeface="Palatino Linotype"/>
              </a:rPr>
              <a:t>Nella comunità animata da suor Maria Domenica il clima di accoglienza e di schietta umanità di rapporti si armonizzava con una fede semplice e profonda nella presenza di Dio e tutto questo conferiva un tono inconfondibile all'ambiente. Don Bosco in una sua lettera scritta da Momese allude con incisività di espressioni a questa atmosfera spirituale, energia propulsiva della comunità: «Qui si gode molto fresco, sebbene vi sia molto caldo di amor di Dio».</a:t>
            </a:r>
          </a:p>
          <a:p>
            <a:pPr algn="just" marL="12700" marR="12700" indent="177800">
              <a:lnSpc>
                <a:spcPts val="1248"/>
              </a:lnSpc>
            </a:pPr>
            <a:r>
              <a:rPr lang="it" sz="1100">
                <a:latin typeface="Palatino Linotype"/>
              </a:rPr>
              <a:t>Tale freschezza d'amore si rifletteva nella vita delle educande, che in quella «casa di educazione» respiravano un clima di genuina spiritualità cristiana. Lo possiamo rilevare, anche se per rapidi accenni, dalla corrispondenza epistolare di alcune educande. Maria ed Eulalia Bosco, in una lettera a don Giovanni Bosco, comunicano allo zio la gioia di trovarsi a Momese e l'impegno di aderire alla proposta educativa dell'ambiente. Senza alcuna intenzione premeditata da parte loro, ci lasciano percepire aspetti essenziali della spiritualità salesiana: «Il nostro cuore tenta continuamente di trovare Gesù e quindi di entrare nel Suo, non solamente noi, sue nipoti, ma anche le nostre compagne e la Suora che sta con noi. Sì, tutte vorremmo trovarlo questo caro Gesù e poi amarlo tanto tanto, anche per quei che non lo amano».</a:t>
            </a:r>
          </a:p>
          <a:p>
            <a:pPr algn="just" marL="12700" marR="12700" indent="177800">
              <a:lnSpc>
                <a:spcPts val="1248"/>
              </a:lnSpc>
            </a:pPr>
            <a:r>
              <a:rPr lang="it" sz="1100">
                <a:latin typeface="Palatino Linotype"/>
              </a:rPr>
              <a:t>Come nella comunità educativa animata da don Bosco, così a Momese la presenza di Cristo è la base sicura di un'educazione efficace, di un itinerario di conversione e di santità. Non è difficile documentarlo riferendosi al processo di reale cambiamento di ragazze educate da suor Maria Mazzarello. Alcune, giunte a Momese senza alcuna intenzione di impegnarsi a livello di vita cristiana, al contatto con il clima di intensa spiritualità respirato in collegio, diedero ima svolta decisiva alla loro esistenza. Ed è interessante costatare che il momento di rottura con il passato e di conversione coincide con l'esperienza della Confessione e della Comunione.</a:t>
            </a:r>
          </a:p>
          <a:p>
            <a:pPr algn="just" marL="12700" marR="12700" indent="177800">
              <a:lnSpc>
                <a:spcPts val="1248"/>
              </a:lnSpc>
            </a:pPr>
            <a:r>
              <a:rPr lang="it" sz="1100">
                <a:latin typeface="Palatino Linotype"/>
              </a:rPr>
              <a:t>Come don Bosco, anche Maria Domenica Mazzarello è aliena da tutto ciò che incrementa il formalismo, il fanatismo religioso e il sentimentalismo. Ella si propone di formare religiose e ragazze ad una fede solida e matura, espressione di una vita tutta spesa</a:t>
            </a:r>
          </a:p>
        </p:txBody>
      </p:sp>
      <p:sp>
        <p:nvSpPr>
          <p:cNvPr id="3" name=""/>
          <p:cNvSpPr/>
          <p:nvPr/>
        </p:nvSpPr>
        <p:spPr>
          <a:xfrm>
            <a:off x="4276344" y="6989064"/>
            <a:ext cx="158496" cy="128016"/>
          </a:xfrm>
          <a:prstGeom prst="rect">
            <a:avLst/>
          </a:prstGeom>
        </p:spPr>
        <p:txBody>
          <a:bodyPr lIns="0" tIns="0" rIns="0" bIns="0">
            <a:noAutofit/>
          </a:bodyPr>
          <a:p>
            <a:pPr marL="25400" indent="0"/>
            <a:r>
              <a:rPr lang="it" sz="1000">
                <a:latin typeface="Palatino Linotype"/>
              </a:rPr>
              <a:t>95</a:t>
            </a:r>
          </a:p>
        </p:txBody>
      </p:sp>
    </p:spTree>
  </p:cSld>
  <p:clrMapOvr>
    <a:overrideClrMapping bg1="lt1" tx1="dk1" bg2="lt2" tx2="dk2" accent1="accent1" accent2="accent2" accent3="accent3" accent4="accent4" accent5="accent5" accent6="accent6" hlink="hlink" folHlink="folHlink"/>
  </p:clrMapOvr>
</p:sld>
</file>

<file path=ppt/slides/slide9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59892" y="524256"/>
            <a:ext cx="3973068" cy="3471672"/>
          </a:xfrm>
          <a:prstGeom prst="rect">
            <a:avLst/>
          </a:prstGeom>
        </p:spPr>
        <p:txBody>
          <a:bodyPr lIns="0" tIns="0" rIns="0" bIns="0">
            <a:noAutofit/>
          </a:bodyPr>
          <a:p>
            <a:pPr algn="just" marL="12700" marR="12700" indent="0">
              <a:lnSpc>
                <a:spcPts val="1248"/>
              </a:lnSpc>
            </a:pPr>
            <a:r>
              <a:rPr lang="it" sz="1100">
                <a:latin typeface="Palatino Linotype"/>
              </a:rPr>
              <a:t>per il Signore, trascorsa alla sua presenza e nel suo amore. Con il suo stile di concretezza e di essenzialità educa ad ima preghiera che incida nell'esistenza quotidiana e orienti gradualmente alla conversione. I suoi schemi mentali rispecchiano quelli del suo tempo, per cui nel suo realismo pedagogico insegna che la frequenza ai Sacramenti, le pratiche religiose, le celebrazioni non devono creare alibi per dispensare la persona dalle esigenze di una continua conversione del cuore. I Sacramenti non vengono considerati solo come «mezzi di grazia», ma anche - come osserva Pietro Braido a proposito del metodo educativo di don Bosco</a:t>
            </a:r>
          </a:p>
          <a:p>
            <a:pPr algn="just" marL="12700" indent="0">
              <a:lnSpc>
                <a:spcPts val="1248"/>
              </a:lnSpc>
            </a:pPr>
            <a:r>
              <a:rPr lang="it" sz="1100">
                <a:latin typeface="Palatino Linotype"/>
              </a:rPr>
              <a:t>- «strumenti di crescita umana, nel consolidamento delle virtù morali e nella promozione della gioia interiore ed esteriore».</a:t>
            </a:r>
          </a:p>
          <a:p>
            <a:pPr algn="just" marL="12700" indent="177800">
              <a:lnSpc>
                <a:spcPts val="1248"/>
              </a:lnSpc>
              <a:spcAft>
                <a:spcPts val="1680"/>
              </a:spcAft>
            </a:pPr>
            <a:r>
              <a:rPr lang="it" sz="1100">
                <a:latin typeface="Palatino Linotype"/>
              </a:rPr>
              <a:t>La «pedagogia eucaristica» imprime perciò anche alla comunità in esame un'impronta peculiare che la configura come «casa dell'amore di Dio». In essa - secondo la testimonianza dei primi direttori spirituali - «la lode di Dio era perenne» e la gioia di appartenere a Lui contagiava anche le ragazze accolte ed educate nello spirito dell'autentica amorevolezza salesiana. Molte desideravano essere tutte di Gesù come suor Maria Domenica; e infatti tante divennero religiose innamorate dell'Eucaristia e appassionate evangelizzatrici delle giovani, sia in Italia sia nelle missioni.</a:t>
            </a:r>
          </a:p>
        </p:txBody>
      </p:sp>
      <p:sp>
        <p:nvSpPr>
          <p:cNvPr id="3" name=""/>
          <p:cNvSpPr/>
          <p:nvPr/>
        </p:nvSpPr>
        <p:spPr>
          <a:xfrm>
            <a:off x="659892" y="4337304"/>
            <a:ext cx="1117092" cy="167640"/>
          </a:xfrm>
          <a:prstGeom prst="rect">
            <a:avLst/>
          </a:prstGeom>
        </p:spPr>
        <p:txBody>
          <a:bodyPr lIns="0" tIns="0" rIns="0" bIns="0">
            <a:noAutofit/>
          </a:bodyPr>
          <a:p>
            <a:pPr algn="just" marL="12700" indent="0">
              <a:spcBef>
                <a:spcPts val="1680"/>
              </a:spcBef>
              <a:spcAft>
                <a:spcPts val="1050"/>
              </a:spcAft>
            </a:pPr>
            <a:r>
              <a:rPr lang="it" b="1" sz="1100">
                <a:latin typeface="Arial"/>
              </a:rPr>
              <a:t>4. Ancora oggi...</a:t>
            </a:r>
          </a:p>
        </p:txBody>
      </p:sp>
      <p:sp>
        <p:nvSpPr>
          <p:cNvPr id="4" name=""/>
          <p:cNvSpPr/>
          <p:nvPr/>
        </p:nvSpPr>
        <p:spPr>
          <a:xfrm>
            <a:off x="659892" y="4654296"/>
            <a:ext cx="3973068" cy="2237232"/>
          </a:xfrm>
          <a:prstGeom prst="rect">
            <a:avLst/>
          </a:prstGeom>
        </p:spPr>
        <p:txBody>
          <a:bodyPr lIns="0" tIns="0" rIns="0" bIns="0">
            <a:noAutofit/>
          </a:bodyPr>
          <a:p>
            <a:pPr algn="just" marL="12700" indent="177800">
              <a:lnSpc>
                <a:spcPts val="1248"/>
              </a:lnSpc>
              <a:spcBef>
                <a:spcPts val="1050"/>
              </a:spcBef>
            </a:pPr>
            <a:r>
              <a:rPr lang="it" sz="1100">
                <a:latin typeface="Palatino Linotype"/>
              </a:rPr>
              <a:t>In condizioni socioculturali radicalmente mutate, la spiritualità eucaristica di santa Maria Domenica e della prima comunità da lei guidata continua ad ispirare la vita delle Figlie di Maria Ausiliatrice riportandole ad uno dei suoi nuclei fondamentali. Come la Madre, anch'esse - recita la loro Regola - fanno della Messa «il centro della giornata, il momento in cui la comunità si fonda e si rinnova». La partecipazione all'Eucaristia sostiene le educatrici nella loro missione e le orienta a divenire in Gesù «pane» per i fratelli e i giovani.</a:t>
            </a:r>
          </a:p>
          <a:p>
            <a:pPr algn="just" marL="12700" indent="177800">
              <a:lnSpc>
                <a:spcPts val="1248"/>
              </a:lnSpc>
            </a:pPr>
            <a:r>
              <a:rPr lang="it" sz="1100">
                <a:latin typeface="Palatino Linotype"/>
              </a:rPr>
              <a:t>Animate dalla carità apostolica attinta dall'Eucaristia e dalla fedeltà creativa al modello pedagogico di don Bosco e di Maria D. Mazzarello, le Figlie di Maria Ausiliatrice si impegnano ad educare le giovani a «vivere la liturgia come incontro trasformante con Cristo, - specialmente nei sacramenti dell'Eucaristia e</a:t>
            </a:r>
          </a:p>
        </p:txBody>
      </p:sp>
      <p:sp>
        <p:nvSpPr>
          <p:cNvPr id="5" name=""/>
          <p:cNvSpPr/>
          <p:nvPr/>
        </p:nvSpPr>
        <p:spPr>
          <a:xfrm>
            <a:off x="643128" y="6979920"/>
            <a:ext cx="158496" cy="128016"/>
          </a:xfrm>
          <a:prstGeom prst="rect">
            <a:avLst/>
          </a:prstGeom>
        </p:spPr>
        <p:txBody>
          <a:bodyPr lIns="0" tIns="0" rIns="0" bIns="0">
            <a:noAutofit/>
          </a:bodyPr>
          <a:p>
            <a:pPr marL="25400" indent="0"/>
            <a:r>
              <a:rPr lang="it" sz="1000">
                <a:latin typeface="Palatino Linotype"/>
              </a:rPr>
              <a:t>96</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